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78"/>
  </p:notesMasterIdLst>
  <p:sldIdLst>
    <p:sldId id="322" r:id="rId2"/>
    <p:sldId id="257" r:id="rId3"/>
    <p:sldId id="258" r:id="rId4"/>
    <p:sldId id="325" r:id="rId5"/>
    <p:sldId id="259" r:id="rId6"/>
    <p:sldId id="324" r:id="rId7"/>
    <p:sldId id="326" r:id="rId8"/>
    <p:sldId id="327" r:id="rId9"/>
    <p:sldId id="260" r:id="rId10"/>
    <p:sldId id="261" r:id="rId11"/>
    <p:sldId id="263" r:id="rId12"/>
    <p:sldId id="265" r:id="rId13"/>
    <p:sldId id="266" r:id="rId14"/>
    <p:sldId id="267" r:id="rId15"/>
    <p:sldId id="329" r:id="rId16"/>
    <p:sldId id="328" r:id="rId17"/>
    <p:sldId id="272" r:id="rId18"/>
    <p:sldId id="353" r:id="rId19"/>
    <p:sldId id="268" r:id="rId20"/>
    <p:sldId id="269" r:id="rId21"/>
    <p:sldId id="270" r:id="rId22"/>
    <p:sldId id="273" r:id="rId23"/>
    <p:sldId id="274" r:id="rId24"/>
    <p:sldId id="275" r:id="rId25"/>
    <p:sldId id="331" r:id="rId26"/>
    <p:sldId id="330" r:id="rId27"/>
    <p:sldId id="332" r:id="rId28"/>
    <p:sldId id="276" r:id="rId29"/>
    <p:sldId id="277" r:id="rId30"/>
    <p:sldId id="278" r:id="rId31"/>
    <p:sldId id="279" r:id="rId32"/>
    <p:sldId id="334" r:id="rId33"/>
    <p:sldId id="280" r:id="rId34"/>
    <p:sldId id="335" r:id="rId35"/>
    <p:sldId id="281" r:id="rId36"/>
    <p:sldId id="282" r:id="rId37"/>
    <p:sldId id="283" r:id="rId38"/>
    <p:sldId id="337" r:id="rId39"/>
    <p:sldId id="284" r:id="rId40"/>
    <p:sldId id="285" r:id="rId41"/>
    <p:sldId id="338" r:id="rId42"/>
    <p:sldId id="286" r:id="rId43"/>
    <p:sldId id="339" r:id="rId44"/>
    <p:sldId id="287" r:id="rId45"/>
    <p:sldId id="340" r:id="rId46"/>
    <p:sldId id="288" r:id="rId47"/>
    <p:sldId id="289" r:id="rId48"/>
    <p:sldId id="290" r:id="rId49"/>
    <p:sldId id="291" r:id="rId50"/>
    <p:sldId id="342" r:id="rId51"/>
    <p:sldId id="343" r:id="rId52"/>
    <p:sldId id="294" r:id="rId53"/>
    <p:sldId id="295" r:id="rId54"/>
    <p:sldId id="296" r:id="rId55"/>
    <p:sldId id="297" r:id="rId56"/>
    <p:sldId id="292" r:id="rId57"/>
    <p:sldId id="293" r:id="rId58"/>
    <p:sldId id="298" r:id="rId59"/>
    <p:sldId id="299" r:id="rId60"/>
    <p:sldId id="300" r:id="rId61"/>
    <p:sldId id="301" r:id="rId62"/>
    <p:sldId id="302" r:id="rId63"/>
    <p:sldId id="307" r:id="rId64"/>
    <p:sldId id="304" r:id="rId65"/>
    <p:sldId id="305" r:id="rId66"/>
    <p:sldId id="346" r:id="rId67"/>
    <p:sldId id="344" r:id="rId68"/>
    <p:sldId id="345" r:id="rId69"/>
    <p:sldId id="347" r:id="rId70"/>
    <p:sldId id="348" r:id="rId71"/>
    <p:sldId id="349" r:id="rId72"/>
    <p:sldId id="350" r:id="rId73"/>
    <p:sldId id="351" r:id="rId74"/>
    <p:sldId id="355" r:id="rId75"/>
    <p:sldId id="354" r:id="rId76"/>
    <p:sldId id="356" r:id="rId77"/>
  </p:sldIdLst>
  <p:sldSz cx="12192000" cy="6858000"/>
  <p:notesSz cx="6858000" cy="2019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ioni, Marta" initials="AM" lastIdx="12" clrIdx="0">
    <p:extLst>
      <p:ext uri="{19B8F6BF-5375-455C-9EA6-DF929625EA0E}">
        <p15:presenceInfo xmlns:p15="http://schemas.microsoft.com/office/powerpoint/2012/main" userId="Angioni, Marta" providerId="None"/>
      </p:ext>
    </p:extLst>
  </p:cmAuthor>
  <p:cmAuthor id="2" name="martaangioni@gmail.com" initials="m" lastIdx="1" clrIdx="1"/>
  <p:cmAuthor id="3" name="Angioni, Marta" initials="AM [2]" lastIdx="1" clrIdx="2">
    <p:extLst>
      <p:ext uri="{19B8F6BF-5375-455C-9EA6-DF929625EA0E}">
        <p15:presenceInfo xmlns:p15="http://schemas.microsoft.com/office/powerpoint/2012/main" userId="S-1-5-21-329068152-1454471165-1417001333-48566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4546A"/>
    <a:srgbClr val="800000"/>
    <a:srgbClr val="1F497D"/>
    <a:srgbClr val="963131"/>
    <a:srgbClr val="325366"/>
    <a:srgbClr val="FD1616"/>
    <a:srgbClr val="5251F6"/>
    <a:srgbClr val="F55C5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FF071E-FD76-4FBF-87AD-D163B169307E}" v="25" dt="2019-03-05T00:30:32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80" autoAdjust="0"/>
    <p:restoredTop sz="88652" autoAdjust="0"/>
  </p:normalViewPr>
  <p:slideViewPr>
    <p:cSldViewPr showGuides="1">
      <p:cViewPr varScale="1">
        <p:scale>
          <a:sx n="85" d="100"/>
          <a:sy n="85" d="100"/>
        </p:scale>
        <p:origin x="696" y="72"/>
      </p:cViewPr>
      <p:guideLst>
        <p:guide orient="horz" pos="2160"/>
        <p:guide pos="5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2ED41-93E9-4418-BA89-6F5FD6CB2885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D916B-9D15-40BB-B978-3658868826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37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775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027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043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525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149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384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972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534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06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490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921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0151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630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771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951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118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278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538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497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74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80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9013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5649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45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537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533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8346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92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618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0819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720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600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991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37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30083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5957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7932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957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870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7594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3329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5258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5884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7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22272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0600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754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137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349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340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D916B-9D15-40BB-B978-36588688260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80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94077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363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344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86421" y="2660915"/>
            <a:ext cx="10972800" cy="1143000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57241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4233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709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83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>
            <a:normAutofit/>
          </a:bodyPr>
          <a:lstStyle>
            <a:lvl1pPr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231878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316766"/>
            <a:ext cx="9518848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10574965" cy="3951288"/>
          </a:xfrm>
        </p:spPr>
        <p:txBody>
          <a:bodyPr>
            <a:normAutofit/>
          </a:bodyPr>
          <a:lstStyle>
            <a:lvl1pPr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01326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911424" y="2828959"/>
            <a:ext cx="4896973" cy="12721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32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Fare clic per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2400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Job Title, Azienda</a:t>
            </a:r>
          </a:p>
        </p:txBody>
      </p:sp>
    </p:spTree>
    <p:extLst>
      <p:ext uri="{BB962C8B-B14F-4D97-AF65-F5344CB8AC3E}">
        <p14:creationId xmlns:p14="http://schemas.microsoft.com/office/powerpoint/2010/main" val="1712291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86421" y="2660915"/>
            <a:ext cx="10972800" cy="1143000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458185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911424" y="2828959"/>
            <a:ext cx="4896973" cy="12721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320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 dirty="0"/>
              <a:t>Fare clic per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2400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Job Title, Azienda</a:t>
            </a:r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0724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9349" y="1412777"/>
            <a:ext cx="11343051" cy="4713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6035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6254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10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980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48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6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0446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93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9E4F28D-B58D-4093-B750-A2474217CAAE}" type="datetimeFigureOut">
              <a:rPr lang="it-IT" smtClean="0"/>
              <a:t>21/03/2020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220E983-7305-418D-B3FF-480595421517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305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678" r:id="rId12"/>
    <p:sldLayoutId id="2147483649" r:id="rId13"/>
    <p:sldLayoutId id="2147483651" r:id="rId14"/>
    <p:sldLayoutId id="2147483653" r:id="rId15"/>
    <p:sldLayoutId id="2147483660" r:id="rId16"/>
    <p:sldLayoutId id="2147483662" r:id="rId17"/>
    <p:sldLayoutId id="2147483665" r:id="rId18"/>
    <p:sldLayoutId id="2147483656" r:id="rId19"/>
    <p:sldLayoutId id="2147483661" r:id="rId20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pos="9216" userDrawn="1">
          <p15:clr>
            <a:srgbClr val="F26B43"/>
          </p15:clr>
        </p15:guide>
        <p15:guide id="13" pos="1248" userDrawn="1">
          <p15:clr>
            <a:srgbClr val="F26B43"/>
          </p15:clr>
        </p15:guide>
        <p15:guide id="14" pos="1152" userDrawn="1">
          <p15:clr>
            <a:srgbClr val="F26B43"/>
          </p15:clr>
        </p15:guide>
        <p15:guide id="15" orient="horz" pos="1368" userDrawn="1">
          <p15:clr>
            <a:srgbClr val="F26B43"/>
          </p15:clr>
        </p15:guide>
        <p15:guide id="16" orient="horz" pos="1440" userDrawn="1">
          <p15:clr>
            <a:srgbClr val="F26B43"/>
          </p15:clr>
        </p15:guide>
        <p15:guide id="17" orient="horz" pos="3696" userDrawn="1">
          <p15:clr>
            <a:srgbClr val="F26B43"/>
          </p15:clr>
        </p15:guide>
        <p15:guide id="18" orient="horz" pos="432" userDrawn="1">
          <p15:clr>
            <a:srgbClr val="F26B43"/>
          </p15:clr>
        </p15:guide>
        <p15:guide id="19" orient="horz" pos="1512" userDrawn="1">
          <p15:clr>
            <a:srgbClr val="F26B43"/>
          </p15:clr>
        </p15:guide>
        <p15:guide id="20" pos="6912" userDrawn="1">
          <p15:clr>
            <a:srgbClr val="F26B43"/>
          </p15:clr>
        </p15:guide>
        <p15:guide id="21" pos="936" userDrawn="1">
          <p15:clr>
            <a:srgbClr val="F26B43"/>
          </p15:clr>
        </p15:guide>
        <p15:guide id="22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_formatting.as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validator.w3.org/#validate_by_input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099556" y="2616411"/>
            <a:ext cx="7992887" cy="1625177"/>
          </a:xfrm>
        </p:spPr>
        <p:txBody>
          <a:bodyPr>
            <a:normAutofit/>
          </a:bodyPr>
          <a:lstStyle/>
          <a:p>
            <a:r>
              <a:rPr lang="it-IT" sz="4800" err="1"/>
              <a:t>HyperText</a:t>
            </a:r>
            <a:r>
              <a:rPr lang="it-IT" sz="4800"/>
              <a:t> Markup Language</a:t>
            </a:r>
            <a:endParaRPr lang="it-IT" sz="480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7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Tag - </a:t>
            </a:r>
            <a:r>
              <a:rPr lang="en-GB" err="1"/>
              <a:t>Attributi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2024818"/>
            <a:ext cx="8319858" cy="2769354"/>
          </a:xfrm>
        </p:spPr>
        <p:txBody>
          <a:bodyPr>
            <a:noAutofit/>
          </a:bodyPr>
          <a:lstStyle/>
          <a:p>
            <a:r>
              <a:rPr lang="en-GB" sz="2300" err="1">
                <a:ea typeface="Franklin Gothic Book" charset="0"/>
                <a:cs typeface="Franklin Gothic Book" charset="0"/>
              </a:rPr>
              <a:t>Gli</a:t>
            </a:r>
            <a:r>
              <a:rPr lang="en-GB" sz="2300">
                <a:ea typeface="Franklin Gothic Book" charset="0"/>
                <a:cs typeface="Franklin Gothic Book" charset="0"/>
              </a:rPr>
              <a:t> attributi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permettono</a:t>
            </a:r>
            <a:r>
              <a:rPr lang="en-GB" sz="2300" dirty="0">
                <a:ea typeface="Franklin Gothic Book" charset="0"/>
                <a:cs typeface="Franklin Gothic Book" charset="0"/>
              </a:rPr>
              <a:t> di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definire</a:t>
            </a:r>
            <a:r>
              <a:rPr lang="en-GB" sz="2300" dirty="0">
                <a:ea typeface="Franklin Gothic Book" charset="0"/>
                <a:cs typeface="Franklin Gothic Book" charset="0"/>
              </a:rPr>
              <a:t> le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caratteristiche</a:t>
            </a:r>
            <a:r>
              <a:rPr lang="en-GB" sz="2300" dirty="0">
                <a:ea typeface="Franklin Gothic Book" charset="0"/>
                <a:cs typeface="Franklin Gothic Book" charset="0"/>
              </a:rPr>
              <a:t> e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il</a:t>
            </a:r>
            <a:r>
              <a:rPr lang="en-GB" sz="2300" dirty="0">
                <a:ea typeface="Franklin Gothic Book" charset="0"/>
                <a:cs typeface="Franklin Gothic Book" charset="0"/>
              </a:rPr>
              <a:t>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funzionamento</a:t>
            </a:r>
            <a:r>
              <a:rPr lang="en-GB" sz="2300" dirty="0">
                <a:ea typeface="Franklin Gothic Book" charset="0"/>
                <a:cs typeface="Franklin Gothic Book" charset="0"/>
              </a:rPr>
              <a:t>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dei</a:t>
            </a:r>
            <a:r>
              <a:rPr lang="en-GB" sz="2300" dirty="0">
                <a:ea typeface="Franklin Gothic Book" charset="0"/>
                <a:cs typeface="Franklin Gothic Book" charset="0"/>
              </a:rPr>
              <a:t>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vari</a:t>
            </a:r>
            <a:r>
              <a:rPr lang="en-GB" sz="2300" dirty="0">
                <a:ea typeface="Franklin Gothic Book" charset="0"/>
                <a:cs typeface="Franklin Gothic Book" charset="0"/>
              </a:rPr>
              <a:t>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elementi</a:t>
            </a:r>
            <a:r>
              <a:rPr lang="en-GB" sz="2300" dirty="0">
                <a:ea typeface="Franklin Gothic Book" charset="0"/>
                <a:cs typeface="Franklin Gothic Book" charset="0"/>
              </a:rPr>
              <a:t> HTML</a:t>
            </a:r>
            <a:br>
              <a:rPr lang="en-GB" sz="2300" dirty="0">
                <a:ea typeface="Franklin Gothic Book" charset="0"/>
                <a:cs typeface="Franklin Gothic Book" charset="0"/>
              </a:rPr>
            </a:br>
            <a:endParaRPr lang="en-GB" sz="2300" dirty="0">
              <a:ea typeface="Franklin Gothic Book" charset="0"/>
              <a:cs typeface="Franklin Gothic Book" charset="0"/>
            </a:endParaRPr>
          </a:p>
          <a:p>
            <a:r>
              <a:rPr lang="en-GB" sz="2300" dirty="0" err="1">
                <a:ea typeface="Franklin Gothic Book" charset="0"/>
                <a:cs typeface="Franklin Gothic Book" charset="0"/>
              </a:rPr>
              <a:t>Vengono</a:t>
            </a:r>
            <a:r>
              <a:rPr lang="en-GB" sz="2300" dirty="0">
                <a:ea typeface="Franklin Gothic Book" charset="0"/>
                <a:cs typeface="Franklin Gothic Book" charset="0"/>
              </a:rPr>
              <a:t>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specificati</a:t>
            </a:r>
            <a:r>
              <a:rPr lang="en-GB" sz="2300" dirty="0">
                <a:ea typeface="Franklin Gothic Book" charset="0"/>
                <a:cs typeface="Franklin Gothic Book" charset="0"/>
              </a:rPr>
              <a:t>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nel</a:t>
            </a:r>
            <a:r>
              <a:rPr lang="en-GB" sz="2300" dirty="0">
                <a:ea typeface="Franklin Gothic Book" charset="0"/>
                <a:cs typeface="Franklin Gothic Book" charset="0"/>
              </a:rPr>
              <a:t> tag di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apertura</a:t>
            </a:r>
            <a:br>
              <a:rPr lang="en-GB" sz="2300" dirty="0">
                <a:ea typeface="Franklin Gothic Book" charset="0"/>
                <a:cs typeface="Franklin Gothic Book" charset="0"/>
              </a:rPr>
            </a:br>
            <a:endParaRPr lang="en-GB" sz="2300" dirty="0">
              <a:ea typeface="Franklin Gothic Book" charset="0"/>
              <a:cs typeface="Franklin Gothic Book" charset="0"/>
            </a:endParaRPr>
          </a:p>
          <a:p>
            <a:r>
              <a:rPr lang="en-GB" sz="2300" dirty="0">
                <a:ea typeface="Franklin Gothic Book" charset="0"/>
                <a:cs typeface="Franklin Gothic Book" charset="0"/>
              </a:rPr>
              <a:t>Si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presentono</a:t>
            </a:r>
            <a:r>
              <a:rPr lang="en-GB" sz="2300" dirty="0">
                <a:ea typeface="Franklin Gothic Book" charset="0"/>
                <a:cs typeface="Franklin Gothic Book" charset="0"/>
              </a:rPr>
              <a:t> 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nella</a:t>
            </a:r>
            <a:r>
              <a:rPr lang="en-GB" sz="2300" dirty="0">
                <a:ea typeface="Franklin Gothic Book" charset="0"/>
                <a:cs typeface="Franklin Gothic Book" charset="0"/>
              </a:rPr>
              <a:t> forma:</a:t>
            </a:r>
          </a:p>
          <a:p>
            <a:pPr lvl="1"/>
            <a:r>
              <a:rPr lang="en-GB" sz="2300" dirty="0" err="1">
                <a:ea typeface="Franklin Gothic Book" charset="0"/>
                <a:cs typeface="Franklin Gothic Book" charset="0"/>
              </a:rPr>
              <a:t>chiave</a:t>
            </a:r>
            <a:r>
              <a:rPr lang="en-GB" sz="2300" dirty="0">
                <a:ea typeface="Franklin Gothic Book" charset="0"/>
                <a:cs typeface="Franklin Gothic Book" charset="0"/>
              </a:rPr>
              <a:t>: “</a:t>
            </a:r>
            <a:r>
              <a:rPr lang="en-GB" sz="2300" dirty="0" err="1">
                <a:ea typeface="Franklin Gothic Book" charset="0"/>
                <a:cs typeface="Franklin Gothic Book" charset="0"/>
              </a:rPr>
              <a:t>valore</a:t>
            </a:r>
            <a:r>
              <a:rPr lang="en-GB" sz="2300" dirty="0">
                <a:ea typeface="Franklin Gothic Book" charset="0"/>
                <a:cs typeface="Franklin Gothic Book" charset="0"/>
              </a:rPr>
              <a:t>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04DE3A-6578-4C79-9885-4796CC02C5F0}"/>
              </a:ext>
            </a:extLst>
          </p:cNvPr>
          <p:cNvGrpSpPr/>
          <p:nvPr/>
        </p:nvGrpSpPr>
        <p:grpSpPr>
          <a:xfrm>
            <a:off x="2855640" y="5157192"/>
            <a:ext cx="8640763" cy="1534580"/>
            <a:chOff x="1950077" y="5113604"/>
            <a:chExt cx="8640763" cy="1534580"/>
          </a:xfrm>
        </p:grpSpPr>
        <p:sp>
          <p:nvSpPr>
            <p:cNvPr id="4" name="AutoShape 4"/>
            <p:cNvSpPr>
              <a:spLocks noChangeArrowheads="1"/>
            </p:cNvSpPr>
            <p:nvPr/>
          </p:nvSpPr>
          <p:spPr bwMode="auto">
            <a:xfrm>
              <a:off x="1950077" y="5690788"/>
              <a:ext cx="8640763" cy="698754"/>
            </a:xfrm>
            <a:custGeom>
              <a:avLst/>
              <a:gdLst>
                <a:gd name="G0" fmla="*/ 24001 1 2"/>
                <a:gd name="G1" fmla="*/ 1014 1 2"/>
                <a:gd name="G2" fmla="+- 1014 0 0"/>
                <a:gd name="G3" fmla="+- 24001 0 0"/>
                <a:gd name="T0" fmla="*/ 0 w 24001"/>
                <a:gd name="T1" fmla="*/ 0 h 1942"/>
                <a:gd name="T2" fmla="*/ G3 w 24001"/>
                <a:gd name="T3" fmla="*/ G2 h 1942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T0" t="T1" r="T2" b="T3"/>
              <a:pathLst>
                <a:path w="24001" h="1942">
                  <a:moveTo>
                    <a:pt x="0" y="0"/>
                  </a:moveTo>
                  <a:lnTo>
                    <a:pt x="24001" y="0"/>
                  </a:lnTo>
                  <a:lnTo>
                    <a:pt x="24001" y="1014"/>
                  </a:lnTo>
                  <a:lnTo>
                    <a:pt x="0" y="1014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/>
            <a:p>
              <a: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  <a:tab pos="6289675" algn="l"/>
                  <a:tab pos="6738938" algn="l"/>
                  <a:tab pos="7188200" algn="l"/>
                  <a:tab pos="7637463" algn="l"/>
                  <a:tab pos="8086725" algn="l"/>
                  <a:tab pos="8535988" algn="l"/>
                </a:tabLst>
              </a:pPr>
              <a:r>
                <a:rPr lang="it-IT" dirty="0">
                  <a:solidFill>
                    <a:srgbClr val="204987"/>
                  </a:solidFill>
                  <a:latin typeface="Courier" charset="0"/>
                  <a:ea typeface="Courier" charset="0"/>
                  <a:cs typeface="Courier" charset="0"/>
                </a:rPr>
                <a:t>&lt;a </a:t>
              </a:r>
              <a:r>
                <a:rPr lang="it-IT" dirty="0" err="1">
                  <a:solidFill>
                    <a:srgbClr val="0000FF"/>
                  </a:solidFill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it-IT" dirty="0">
                  <a:solidFill>
                    <a:srgbClr val="0000FF"/>
                  </a:solidFill>
                  <a:latin typeface="Courier" charset="0"/>
                  <a:ea typeface="Courier" charset="0"/>
                  <a:cs typeface="Courier" charset="0"/>
                </a:rPr>
                <a:t>=</a:t>
              </a:r>
              <a:r>
                <a:rPr lang="it-IT" dirty="0">
                  <a:solidFill>
                    <a:srgbClr val="A31515"/>
                  </a:solidFill>
                  <a:latin typeface="Courier" charset="0"/>
                  <a:ea typeface="Courier" charset="0"/>
                  <a:cs typeface="Courier" charset="0"/>
                </a:rPr>
                <a:t>"http://www.w3schools.com"</a:t>
              </a:r>
              <a:r>
                <a:rPr lang="it-IT" dirty="0">
                  <a:solidFill>
                    <a:srgbClr val="204987"/>
                  </a:solidFill>
                  <a:latin typeface="Courier" charset="0"/>
                  <a:ea typeface="Courier" charset="0"/>
                  <a:cs typeface="Courier" charset="0"/>
                </a:rPr>
                <a:t>&gt;</a:t>
              </a:r>
              <a:r>
                <a:rPr lang="it-IT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Esempio di link</a:t>
              </a:r>
              <a:r>
                <a:rPr lang="it-IT" dirty="0">
                  <a:solidFill>
                    <a:srgbClr val="204987"/>
                  </a:solidFill>
                  <a:latin typeface="Courier" charset="0"/>
                  <a:ea typeface="Courier" charset="0"/>
                  <a:cs typeface="Courier" charset="0"/>
                </a:rPr>
                <a:t>&lt;/a&gt;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72803" y="5113604"/>
              <a:ext cx="1350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err="1">
                  <a:solidFill>
                    <a:schemeClr val="accent6"/>
                  </a:solidFill>
                  <a:latin typeface="Titillium Web" pitchFamily="2" charset="77"/>
                  <a:cs typeface="Abel"/>
                </a:rPr>
                <a:t>Attributo</a:t>
              </a:r>
              <a:endParaRPr lang="en-GB" sz="2400" dirty="0">
                <a:solidFill>
                  <a:schemeClr val="accent6"/>
                </a:solidFill>
                <a:latin typeface="Titillium Web" pitchFamily="2" charset="77"/>
                <a:cs typeface="Abe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94E1BC-B08B-49EA-B226-54406043E784}"/>
                </a:ext>
              </a:extLst>
            </p:cNvPr>
            <p:cNvSpPr txBox="1"/>
            <p:nvPr/>
          </p:nvSpPr>
          <p:spPr>
            <a:xfrm>
              <a:off x="2166101" y="6093296"/>
              <a:ext cx="11761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2800">
                  <a:solidFill>
                    <a:schemeClr val="accent1"/>
                  </a:solidFill>
                  <a:latin typeface="Titillium Web" pitchFamily="2" charset="77"/>
                  <a:cs typeface="Abel"/>
                </a:rPr>
                <a:t>Chiave</a:t>
              </a:r>
              <a:endParaRPr lang="en-GB" sz="2800" dirty="0">
                <a:solidFill>
                  <a:schemeClr val="accent1"/>
                </a:solidFill>
                <a:latin typeface="Titillium Web" pitchFamily="2" charset="77"/>
                <a:cs typeface="Abel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A4A0B-6C64-40C1-A566-632C9BB03395}"/>
                </a:ext>
              </a:extLst>
            </p:cNvPr>
            <p:cNvCxnSpPr>
              <a:cxnSpLocks/>
            </p:cNvCxnSpPr>
            <p:nvPr/>
          </p:nvCxnSpPr>
          <p:spPr>
            <a:xfrm>
              <a:off x="2351584" y="6093296"/>
              <a:ext cx="79208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CFB437-AA05-404B-95E3-6313673ECD95}"/>
                </a:ext>
              </a:extLst>
            </p:cNvPr>
            <p:cNvSpPr txBox="1"/>
            <p:nvPr/>
          </p:nvSpPr>
          <p:spPr>
            <a:xfrm>
              <a:off x="4235997" y="6124964"/>
              <a:ext cx="1331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Valore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DECAE3-7EA8-4430-AC1E-74208156FA94}"/>
                </a:ext>
              </a:extLst>
            </p:cNvPr>
            <p:cNvCxnSpPr>
              <a:cxnSpLocks/>
            </p:cNvCxnSpPr>
            <p:nvPr/>
          </p:nvCxnSpPr>
          <p:spPr>
            <a:xfrm>
              <a:off x="3281152" y="6093296"/>
              <a:ext cx="324076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58E5CC-5122-4785-A100-C9975B349811}"/>
                </a:ext>
              </a:extLst>
            </p:cNvPr>
            <p:cNvCxnSpPr>
              <a:cxnSpLocks/>
            </p:cNvCxnSpPr>
            <p:nvPr/>
          </p:nvCxnSpPr>
          <p:spPr>
            <a:xfrm>
              <a:off x="2423592" y="5606936"/>
              <a:ext cx="424847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67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Versioni</a:t>
            </a:r>
            <a:r>
              <a:rPr lang="en-GB"/>
              <a:t>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6100" y="1988840"/>
            <a:ext cx="8559800" cy="4718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100" dirty="0"/>
              <a:t>Dal 1993 ad </a:t>
            </a:r>
            <a:r>
              <a:rPr lang="en-GB" sz="2100" dirty="0" err="1"/>
              <a:t>oggi</a:t>
            </a:r>
            <a:r>
              <a:rPr lang="en-GB" sz="2100" dirty="0"/>
              <a:t>, </a:t>
            </a:r>
            <a:r>
              <a:rPr lang="en-GB" sz="2100" dirty="0" err="1"/>
              <a:t>sono</a:t>
            </a:r>
            <a:r>
              <a:rPr lang="en-GB" sz="2100" dirty="0"/>
              <a:t> </a:t>
            </a:r>
            <a:r>
              <a:rPr lang="en-GB" sz="2100" dirty="0" err="1"/>
              <a:t>stati</a:t>
            </a:r>
            <a:r>
              <a:rPr lang="en-GB" sz="2100" dirty="0"/>
              <a:t> </a:t>
            </a:r>
            <a:r>
              <a:rPr lang="en-GB" sz="2100" dirty="0" err="1"/>
              <a:t>definiti</a:t>
            </a:r>
            <a:r>
              <a:rPr lang="en-GB" sz="2100" dirty="0"/>
              <a:t> </a:t>
            </a:r>
            <a:r>
              <a:rPr lang="en-GB" sz="2100" dirty="0" err="1"/>
              <a:t>diversi</a:t>
            </a:r>
            <a:r>
              <a:rPr lang="en-GB" sz="2100" dirty="0"/>
              <a:t> standard</a:t>
            </a:r>
          </a:p>
          <a:p>
            <a:r>
              <a:rPr lang="en-GB" sz="2100"/>
              <a:t>1993 </a:t>
            </a:r>
            <a:r>
              <a:rPr lang="en-GB" sz="2100" dirty="0"/>
              <a:t>– HTML 1.0 (</a:t>
            </a:r>
            <a:r>
              <a:rPr lang="en-GB" sz="2100" dirty="0" err="1"/>
              <a:t>Ipertesti</a:t>
            </a:r>
            <a:r>
              <a:rPr lang="en-GB" sz="2100" dirty="0"/>
              <a:t>)</a:t>
            </a:r>
          </a:p>
          <a:p>
            <a:r>
              <a:rPr lang="en-GB" sz="2100"/>
              <a:t>1994 </a:t>
            </a:r>
            <a:r>
              <a:rPr lang="en-GB" sz="2100" dirty="0"/>
              <a:t>– HTML 2.0 (</a:t>
            </a:r>
            <a:r>
              <a:rPr lang="en-GB" sz="2100" dirty="0" err="1"/>
              <a:t>Introduzione</a:t>
            </a:r>
            <a:r>
              <a:rPr lang="en-GB" sz="2100" dirty="0"/>
              <a:t> </a:t>
            </a:r>
            <a:r>
              <a:rPr lang="en-GB" sz="2100" dirty="0" err="1"/>
              <a:t>stili</a:t>
            </a:r>
            <a:r>
              <a:rPr lang="en-GB" sz="2100" dirty="0"/>
              <a:t> e </a:t>
            </a:r>
            <a:r>
              <a:rPr lang="en-GB" sz="2100" dirty="0" err="1"/>
              <a:t>tabelle</a:t>
            </a:r>
            <a:r>
              <a:rPr lang="en-GB" sz="2100" dirty="0"/>
              <a:t>)</a:t>
            </a:r>
          </a:p>
          <a:p>
            <a:r>
              <a:rPr lang="en-GB" sz="2100" dirty="0"/>
              <a:t>1995 – HTML 3.0</a:t>
            </a:r>
          </a:p>
          <a:p>
            <a:r>
              <a:rPr lang="en-GB" sz="2100" dirty="0"/>
              <a:t>1998 – HTML 4,0</a:t>
            </a:r>
          </a:p>
          <a:p>
            <a:pPr lvl="1"/>
            <a:r>
              <a:rPr lang="en-GB" sz="2100" dirty="0" err="1"/>
              <a:t>Miglior</a:t>
            </a:r>
            <a:r>
              <a:rPr lang="en-GB" sz="2100" dirty="0"/>
              <a:t> </a:t>
            </a:r>
            <a:r>
              <a:rPr lang="en-GB" sz="2100" dirty="0" err="1"/>
              <a:t>accessibilità</a:t>
            </a:r>
            <a:r>
              <a:rPr lang="en-GB" sz="2100" dirty="0"/>
              <a:t> per le </a:t>
            </a:r>
            <a:r>
              <a:rPr lang="en-GB" sz="2100" dirty="0" err="1"/>
              <a:t>persone</a:t>
            </a:r>
            <a:r>
              <a:rPr lang="en-GB" sz="2100" dirty="0"/>
              <a:t> </a:t>
            </a:r>
            <a:r>
              <a:rPr lang="en-GB" sz="2100" dirty="0" err="1"/>
              <a:t>disabili</a:t>
            </a:r>
            <a:endParaRPr lang="en-GB" sz="2100" dirty="0"/>
          </a:p>
          <a:p>
            <a:pPr lvl="1"/>
            <a:r>
              <a:rPr lang="en-GB" sz="2100" dirty="0" err="1"/>
              <a:t>Possibilità</a:t>
            </a:r>
            <a:r>
              <a:rPr lang="en-GB" sz="2100" dirty="0"/>
              <a:t> di </a:t>
            </a:r>
            <a:r>
              <a:rPr lang="en-GB" sz="2100" dirty="0" err="1"/>
              <a:t>incorporare</a:t>
            </a:r>
            <a:r>
              <a:rPr lang="en-GB" sz="2100" dirty="0"/>
              <a:t> </a:t>
            </a:r>
            <a:r>
              <a:rPr lang="en-GB" sz="2100" dirty="0" err="1"/>
              <a:t>oggetti</a:t>
            </a:r>
            <a:r>
              <a:rPr lang="en-GB" sz="2100" dirty="0"/>
              <a:t> (</a:t>
            </a:r>
            <a:r>
              <a:rPr lang="en-GB" sz="2100" dirty="0" err="1"/>
              <a:t>dinamicità</a:t>
            </a:r>
            <a:r>
              <a:rPr lang="en-GB" sz="2100" dirty="0"/>
              <a:t> </a:t>
            </a:r>
            <a:r>
              <a:rPr lang="en-GB" sz="2100" dirty="0" err="1"/>
              <a:t>pagine</a:t>
            </a:r>
            <a:r>
              <a:rPr lang="en-GB" sz="2100" dirty="0"/>
              <a:t>)</a:t>
            </a:r>
          </a:p>
          <a:p>
            <a:r>
              <a:rPr lang="en-GB" sz="2100" dirty="0"/>
              <a:t>2014 – HTML 5,0</a:t>
            </a:r>
          </a:p>
          <a:p>
            <a:pPr lvl="1"/>
            <a:r>
              <a:rPr lang="en-GB" sz="2100" dirty="0"/>
              <a:t>Multimedia</a:t>
            </a:r>
          </a:p>
          <a:p>
            <a:pPr lvl="1"/>
            <a:r>
              <a:rPr lang="en-GB" sz="2100" dirty="0" err="1"/>
              <a:t>Miglior</a:t>
            </a:r>
            <a:r>
              <a:rPr lang="en-GB" sz="2100" dirty="0"/>
              <a:t> </a:t>
            </a:r>
            <a:r>
              <a:rPr lang="en-GB" sz="2100" dirty="0" err="1"/>
              <a:t>supporto</a:t>
            </a:r>
            <a:r>
              <a:rPr lang="en-GB" sz="2100" dirty="0"/>
              <a:t> e </a:t>
            </a:r>
            <a:r>
              <a:rPr lang="en-GB" sz="2100" dirty="0" err="1"/>
              <a:t>semantica</a:t>
            </a:r>
            <a:endParaRPr lang="en-GB" sz="2100" dirty="0"/>
          </a:p>
          <a:p>
            <a:r>
              <a:rPr lang="en-GB" sz="2100" dirty="0"/>
              <a:t>W3C - https://www.w3.org/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5990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57048" cy="1485900"/>
          </a:xfrm>
        </p:spPr>
        <p:txBody>
          <a:bodyPr/>
          <a:lstStyle/>
          <a:p>
            <a:r>
              <a:rPr lang="en-GB" err="1"/>
              <a:t>Com’è</a:t>
            </a:r>
            <a:r>
              <a:rPr lang="en-GB"/>
              <a:t> </a:t>
            </a:r>
            <a:r>
              <a:rPr lang="en-GB" err="1"/>
              <a:t>strutturata</a:t>
            </a:r>
            <a:r>
              <a:rPr lang="en-GB"/>
              <a:t> una </a:t>
            </a:r>
            <a:r>
              <a:rPr lang="en-GB" err="1"/>
              <a:t>pagina</a:t>
            </a:r>
            <a:r>
              <a:rPr lang="en-GB"/>
              <a:t> HTML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3A0585-80E5-458E-973F-45C6AF3A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20" y="1988840"/>
            <a:ext cx="6840760" cy="43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85040" cy="1485900"/>
          </a:xfrm>
        </p:spPr>
        <p:txBody>
          <a:bodyPr>
            <a:normAutofit/>
          </a:bodyPr>
          <a:lstStyle/>
          <a:p>
            <a:r>
              <a:rPr lang="en-GB" err="1"/>
              <a:t>Rappresentazione</a:t>
            </a:r>
            <a:r>
              <a:rPr lang="en-GB"/>
              <a:t> ad </a:t>
            </a:r>
            <a:r>
              <a:rPr lang="en-GB" err="1"/>
              <a:t>Albero</a:t>
            </a:r>
            <a:r>
              <a:rPr lang="en-GB"/>
              <a:t> 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2738" y="4060047"/>
            <a:ext cx="8319858" cy="2131436"/>
          </a:xfrm>
        </p:spPr>
        <p:txBody>
          <a:bodyPr>
            <a:noAutofit/>
          </a:bodyPr>
          <a:lstStyle/>
          <a:p>
            <a:r>
              <a:rPr lang="en-GB" sz="2600" dirty="0"/>
              <a:t>Dalla </a:t>
            </a:r>
            <a:r>
              <a:rPr lang="en-GB" sz="2600" dirty="0" err="1"/>
              <a:t>struttura</a:t>
            </a:r>
            <a:r>
              <a:rPr lang="en-GB" sz="2600" dirty="0"/>
              <a:t> nidificate </a:t>
            </a:r>
            <a:r>
              <a:rPr lang="en-GB" sz="2600" dirty="0" err="1"/>
              <a:t>degli</a:t>
            </a:r>
            <a:r>
              <a:rPr lang="en-GB" sz="2600" dirty="0"/>
              <a:t> </a:t>
            </a:r>
            <a:r>
              <a:rPr lang="en-GB" sz="2600" dirty="0" err="1"/>
              <a:t>elementi</a:t>
            </a:r>
            <a:r>
              <a:rPr lang="en-GB" sz="2600" dirty="0"/>
              <a:t> è possible </a:t>
            </a:r>
            <a:r>
              <a:rPr lang="en-GB" sz="2600" dirty="0" err="1"/>
              <a:t>definire</a:t>
            </a:r>
            <a:r>
              <a:rPr lang="en-GB" sz="2600" dirty="0"/>
              <a:t> un </a:t>
            </a:r>
            <a:r>
              <a:rPr lang="en-GB" sz="2600" dirty="0" err="1"/>
              <a:t>albero</a:t>
            </a:r>
            <a:endParaRPr lang="en-GB" sz="2600" dirty="0"/>
          </a:p>
          <a:p>
            <a:r>
              <a:rPr lang="en-GB" sz="2600" dirty="0"/>
              <a:t>Tale </a:t>
            </a:r>
            <a:r>
              <a:rPr lang="en-GB" sz="2600" dirty="0" err="1"/>
              <a:t>rappresentazione</a:t>
            </a:r>
            <a:r>
              <a:rPr lang="en-GB" sz="2600" dirty="0"/>
              <a:t> </a:t>
            </a:r>
            <a:r>
              <a:rPr lang="en-GB" sz="2600" dirty="0" err="1"/>
              <a:t>viene</a:t>
            </a:r>
            <a:r>
              <a:rPr lang="en-GB" sz="2600" dirty="0"/>
              <a:t> </a:t>
            </a:r>
            <a:r>
              <a:rPr lang="en-GB" sz="2600" dirty="0" err="1"/>
              <a:t>sfruttuta</a:t>
            </a:r>
            <a:r>
              <a:rPr lang="en-GB" sz="2600" dirty="0"/>
              <a:t> per </a:t>
            </a:r>
            <a:r>
              <a:rPr lang="en-GB" sz="2600" dirty="0" err="1"/>
              <a:t>poter</a:t>
            </a:r>
            <a:r>
              <a:rPr lang="en-GB" sz="2600" dirty="0"/>
              <a:t> </a:t>
            </a:r>
            <a:r>
              <a:rPr lang="en-GB" sz="2600" dirty="0" err="1"/>
              <a:t>modificare</a:t>
            </a:r>
            <a:r>
              <a:rPr lang="en-GB" sz="2600" dirty="0"/>
              <a:t>, </a:t>
            </a:r>
            <a:r>
              <a:rPr lang="en-GB" sz="2600" dirty="0" err="1"/>
              <a:t>eliminare</a:t>
            </a:r>
            <a:r>
              <a:rPr lang="en-GB" sz="2600" dirty="0"/>
              <a:t> o </a:t>
            </a:r>
            <a:r>
              <a:rPr lang="en-GB" sz="2600" dirty="0" err="1"/>
              <a:t>aggiungere</a:t>
            </a:r>
            <a:r>
              <a:rPr lang="en-GB" sz="2600" dirty="0"/>
              <a:t> </a:t>
            </a:r>
            <a:r>
              <a:rPr lang="en-GB" sz="2600" dirty="0" err="1"/>
              <a:t>nuovi</a:t>
            </a:r>
            <a:r>
              <a:rPr lang="en-GB" sz="2600" dirty="0"/>
              <a:t> </a:t>
            </a:r>
            <a:r>
              <a:rPr lang="en-GB" sz="2600" dirty="0" err="1"/>
              <a:t>elementi</a:t>
            </a:r>
            <a:r>
              <a:rPr lang="en-GB" sz="2600" dirty="0"/>
              <a:t> </a:t>
            </a:r>
            <a:r>
              <a:rPr lang="en-GB" sz="2600" dirty="0" err="1"/>
              <a:t>utilizzando</a:t>
            </a:r>
            <a:r>
              <a:rPr lang="en-GB" sz="2600" dirty="0"/>
              <a:t> </a:t>
            </a:r>
            <a:r>
              <a:rPr lang="en-GB" sz="2600" dirty="0" err="1"/>
              <a:t>linguaggi</a:t>
            </a:r>
            <a:r>
              <a:rPr lang="en-GB" sz="2600" dirty="0"/>
              <a:t> come JavaScript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5236562" y="1412776"/>
            <a:ext cx="1803547" cy="5088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2400" dirty="0">
                <a:solidFill>
                  <a:schemeClr val="tx1"/>
                </a:solidFill>
                <a:latin typeface="Titillium Web" pitchFamily="2" charset="77"/>
                <a:ea typeface="Franklin Gothic Book" charset="0"/>
                <a:cs typeface="Franklin Gothic Book" charset="0"/>
              </a:rPr>
              <a:t>html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876801" y="2074495"/>
            <a:ext cx="1803547" cy="5088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2400" dirty="0">
                <a:solidFill>
                  <a:schemeClr val="tx1"/>
                </a:solidFill>
                <a:latin typeface="Titillium Web" pitchFamily="2" charset="77"/>
                <a:ea typeface="Franklin Gothic Book" charset="0"/>
                <a:cs typeface="Franklin Gothic Book" charset="0"/>
              </a:rPr>
              <a:t>head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876801" y="2704144"/>
            <a:ext cx="1803547" cy="5088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2400" dirty="0" err="1">
                <a:solidFill>
                  <a:schemeClr val="tx1"/>
                </a:solidFill>
                <a:latin typeface="Titillium Web" pitchFamily="2" charset="77"/>
                <a:ea typeface="Franklin Gothic Book" charset="0"/>
                <a:cs typeface="Franklin Gothic Book" charset="0"/>
              </a:rPr>
              <a:t>title</a:t>
            </a:r>
            <a:endParaRPr lang="it-IT" sz="2400" dirty="0">
              <a:solidFill>
                <a:schemeClr val="tx1"/>
              </a:solidFill>
              <a:latin typeface="Titillium Web" pitchFamily="2" charset="77"/>
              <a:ea typeface="Franklin Gothic Book" charset="0"/>
              <a:cs typeface="Franklin Gothic Book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668716" y="2074495"/>
            <a:ext cx="1803547" cy="5088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2400" dirty="0">
                <a:solidFill>
                  <a:schemeClr val="tx1"/>
                </a:solidFill>
                <a:latin typeface="Titillium Web" pitchFamily="2" charset="77"/>
                <a:ea typeface="Franklin Gothic Book" charset="0"/>
                <a:cs typeface="Franklin Gothic Book" charset="0"/>
              </a:rPr>
              <a:t>body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668716" y="2704144"/>
            <a:ext cx="1803547" cy="5088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2400" dirty="0">
                <a:solidFill>
                  <a:schemeClr val="tx1"/>
                </a:solidFill>
                <a:latin typeface="Titillium Web" pitchFamily="2" charset="77"/>
                <a:ea typeface="Franklin Gothic Book" charset="0"/>
                <a:cs typeface="Franklin Gothic Book" charset="0"/>
              </a:rPr>
              <a:t>h1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668716" y="3424224"/>
            <a:ext cx="1803547" cy="5088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2400" dirty="0">
                <a:solidFill>
                  <a:schemeClr val="tx1"/>
                </a:solidFill>
                <a:latin typeface="Titillium Web" pitchFamily="2" charset="77"/>
                <a:ea typeface="Franklin Gothic Book" charset="0"/>
                <a:cs typeface="Franklin Gothic Book" charset="0"/>
              </a:rPr>
              <a:t>contenuto</a:t>
            </a:r>
          </a:p>
        </p:txBody>
      </p:sp>
      <p:cxnSp>
        <p:nvCxnSpPr>
          <p:cNvPr id="13" name="Straight Connector 12"/>
          <p:cNvCxnSpPr>
            <a:cxnSpLocks/>
            <a:stCxn id="4" idx="1"/>
            <a:endCxn id="5" idx="0"/>
          </p:cNvCxnSpPr>
          <p:nvPr/>
        </p:nvCxnSpPr>
        <p:spPr>
          <a:xfrm flipH="1">
            <a:off x="4778575" y="1667192"/>
            <a:ext cx="457987" cy="40730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  <a:stCxn id="4" idx="3"/>
            <a:endCxn id="8" idx="0"/>
          </p:cNvCxnSpPr>
          <p:nvPr/>
        </p:nvCxnSpPr>
        <p:spPr>
          <a:xfrm>
            <a:off x="7040109" y="1667192"/>
            <a:ext cx="530381" cy="40730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  <a:stCxn id="5" idx="2"/>
            <a:endCxn id="6" idx="0"/>
          </p:cNvCxnSpPr>
          <p:nvPr/>
        </p:nvCxnSpPr>
        <p:spPr>
          <a:xfrm>
            <a:off x="4778575" y="2583327"/>
            <a:ext cx="0" cy="12081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 bwMode="auto">
          <a:xfrm>
            <a:off x="3876801" y="3409789"/>
            <a:ext cx="1803547" cy="5088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it-IT" sz="2400" dirty="0">
                <a:solidFill>
                  <a:schemeClr val="tx1"/>
                </a:solidFill>
                <a:latin typeface="Titillium Web" pitchFamily="2" charset="77"/>
                <a:ea typeface="Franklin Gothic Book" charset="0"/>
                <a:cs typeface="Franklin Gothic Book" charset="0"/>
              </a:rPr>
              <a:t>contenuto</a:t>
            </a:r>
          </a:p>
        </p:txBody>
      </p: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69D1D099-91E0-4367-9532-64EE596603D2}"/>
              </a:ext>
            </a:extLst>
          </p:cNvPr>
          <p:cNvCxnSpPr>
            <a:cxnSpLocks/>
            <a:stCxn id="23" idx="0"/>
            <a:endCxn id="6" idx="2"/>
          </p:cNvCxnSpPr>
          <p:nvPr/>
        </p:nvCxnSpPr>
        <p:spPr>
          <a:xfrm flipV="1">
            <a:off x="4778575" y="3212976"/>
            <a:ext cx="0" cy="19681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5">
            <a:extLst>
              <a:ext uri="{FF2B5EF4-FFF2-40B4-BE49-F238E27FC236}">
                <a16:creationId xmlns:a16="http://schemas.microsoft.com/office/drawing/2014/main" id="{736330E0-5397-400C-BAE4-03D02D86934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570490" y="2583327"/>
            <a:ext cx="0" cy="12081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5">
            <a:extLst>
              <a:ext uri="{FF2B5EF4-FFF2-40B4-BE49-F238E27FC236}">
                <a16:creationId xmlns:a16="http://schemas.microsoft.com/office/drawing/2014/main" id="{8A81CDAF-D91F-4AF6-8130-69B8C18FE1E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570490" y="3212976"/>
            <a:ext cx="0" cy="21124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92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508" y="2010879"/>
            <a:ext cx="9757092" cy="4730489"/>
          </a:xfrm>
        </p:spPr>
        <p:txBody>
          <a:bodyPr>
            <a:normAutofit/>
          </a:bodyPr>
          <a:lstStyle/>
          <a:p>
            <a:r>
              <a:rPr lang="en-GB" sz="2600" dirty="0" err="1"/>
              <a:t>Deriva</a:t>
            </a:r>
            <a:r>
              <a:rPr lang="en-GB" sz="2600" dirty="0"/>
              <a:t> </a:t>
            </a:r>
            <a:r>
              <a:rPr lang="en-GB" sz="2600" dirty="0" err="1"/>
              <a:t>dalla</a:t>
            </a:r>
            <a:r>
              <a:rPr lang="en-GB" sz="2600" dirty="0"/>
              <a:t> </a:t>
            </a:r>
            <a:r>
              <a:rPr lang="en-GB" sz="2600" dirty="0" err="1"/>
              <a:t>contrazione</a:t>
            </a:r>
            <a:r>
              <a:rPr lang="en-GB" sz="2600" dirty="0"/>
              <a:t> del </a:t>
            </a:r>
            <a:r>
              <a:rPr lang="en-GB" sz="2600" dirty="0" err="1"/>
              <a:t>termine</a:t>
            </a:r>
            <a:r>
              <a:rPr lang="en-GB" sz="2600" dirty="0"/>
              <a:t> Document Type Declaration</a:t>
            </a:r>
            <a:br>
              <a:rPr lang="en-GB" sz="2600" dirty="0"/>
            </a:br>
            <a:endParaRPr lang="en-GB" sz="2600" dirty="0"/>
          </a:p>
          <a:p>
            <a:r>
              <a:rPr lang="en-GB" sz="2600" dirty="0"/>
              <a:t>Indica la </a:t>
            </a:r>
            <a:r>
              <a:rPr lang="en-GB" sz="2600" dirty="0" err="1"/>
              <a:t>versione</a:t>
            </a:r>
            <a:r>
              <a:rPr lang="en-GB" sz="2600" dirty="0"/>
              <a:t> del </a:t>
            </a:r>
            <a:r>
              <a:rPr lang="en-GB" sz="2600" dirty="0" err="1"/>
              <a:t>linguaggio</a:t>
            </a:r>
            <a:r>
              <a:rPr lang="en-GB" sz="2600" dirty="0"/>
              <a:t> </a:t>
            </a:r>
            <a:r>
              <a:rPr lang="en-GB" sz="2600" dirty="0" err="1"/>
              <a:t>utilizzato</a:t>
            </a:r>
            <a:br>
              <a:rPr lang="en-GB" sz="2600" dirty="0"/>
            </a:br>
            <a:endParaRPr lang="en-GB" sz="2600" dirty="0"/>
          </a:p>
          <a:p>
            <a:r>
              <a:rPr lang="en-GB" sz="2600" dirty="0"/>
              <a:t>Non </a:t>
            </a:r>
            <a:r>
              <a:rPr lang="en-GB" sz="2600" dirty="0" err="1"/>
              <a:t>indicarlo</a:t>
            </a:r>
            <a:r>
              <a:rPr lang="en-GB" sz="2600" dirty="0"/>
              <a:t> </a:t>
            </a:r>
            <a:r>
              <a:rPr lang="en-GB" sz="2600" dirty="0" err="1"/>
              <a:t>può</a:t>
            </a:r>
            <a:r>
              <a:rPr lang="en-GB" sz="2600" dirty="0"/>
              <a:t> </a:t>
            </a:r>
            <a:r>
              <a:rPr lang="en-GB" sz="2600" dirty="0" err="1"/>
              <a:t>comportare</a:t>
            </a:r>
            <a:r>
              <a:rPr lang="en-GB" sz="2600" dirty="0"/>
              <a:t> </a:t>
            </a:r>
            <a:r>
              <a:rPr lang="en-GB" sz="2600" dirty="0" err="1"/>
              <a:t>degli</a:t>
            </a:r>
            <a:r>
              <a:rPr lang="en-GB" sz="2600" dirty="0"/>
              <a:t> </a:t>
            </a:r>
            <a:r>
              <a:rPr lang="en-GB" sz="2600" dirty="0" err="1"/>
              <a:t>errori</a:t>
            </a:r>
            <a:r>
              <a:rPr lang="en-GB" sz="2600" dirty="0"/>
              <a:t> </a:t>
            </a:r>
            <a:r>
              <a:rPr lang="en-GB" sz="2600" dirty="0" err="1"/>
              <a:t>durante</a:t>
            </a:r>
            <a:r>
              <a:rPr lang="en-GB" sz="2600" dirty="0"/>
              <a:t> la </a:t>
            </a:r>
            <a:r>
              <a:rPr lang="en-GB" sz="2600" dirty="0" err="1"/>
              <a:t>fase</a:t>
            </a:r>
            <a:r>
              <a:rPr lang="en-GB" sz="2600" dirty="0"/>
              <a:t> di </a:t>
            </a:r>
            <a:r>
              <a:rPr lang="en-GB" sz="2600" dirty="0" err="1"/>
              <a:t>caricamento</a:t>
            </a:r>
            <a:endParaRPr lang="en-GB" sz="26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465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/>
              <a:t>DOCTYPE - Struttura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C882615-8313-4441-86AB-B6B073BFA74A}"/>
              </a:ext>
            </a:extLst>
          </p:cNvPr>
          <p:cNvSpPr/>
          <p:nvPr/>
        </p:nvSpPr>
        <p:spPr>
          <a:xfrm>
            <a:off x="765032" y="3717032"/>
            <a:ext cx="114492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600">
                <a:solidFill>
                  <a:srgbClr val="325366"/>
                </a:solidFill>
              </a:rPr>
              <a:t>&lt;!DOCTYPE HTML PUBLIC "-//W3C//DTD HTML 4.01 Transitional//EN"</a:t>
            </a:r>
          </a:p>
          <a:p>
            <a:r>
              <a:rPr lang="it-IT" sz="2600">
                <a:solidFill>
                  <a:srgbClr val="325366"/>
                </a:solidFill>
              </a:rPr>
              <a:t>http://www.w3.org/TR/html4/loose.dtd&gt;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5122700-AF71-4AF0-A579-15EA2413EB35}"/>
              </a:ext>
            </a:extLst>
          </p:cNvPr>
          <p:cNvSpPr/>
          <p:nvPr/>
        </p:nvSpPr>
        <p:spPr>
          <a:xfrm>
            <a:off x="765032" y="3715194"/>
            <a:ext cx="114492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600">
                <a:solidFill>
                  <a:srgbClr val="325366"/>
                </a:solidFill>
              </a:rPr>
              <a:t>&lt;</a:t>
            </a:r>
            <a:r>
              <a:rPr lang="it-IT" sz="2600">
                <a:solidFill>
                  <a:srgbClr val="FF0000"/>
                </a:solidFill>
              </a:rPr>
              <a:t>!DOCTYPE</a:t>
            </a:r>
            <a:r>
              <a:rPr lang="it-IT" sz="2600">
                <a:solidFill>
                  <a:srgbClr val="325366"/>
                </a:solidFill>
              </a:rPr>
              <a:t> HTML PUBLIC "-//W3C//DTD HTML 4.01 Transitional//EN"</a:t>
            </a:r>
          </a:p>
          <a:p>
            <a:r>
              <a:rPr lang="it-IT" sz="2600">
                <a:solidFill>
                  <a:srgbClr val="325366"/>
                </a:solidFill>
              </a:rPr>
              <a:t>http://www.w3.org/TR/html4/loose.dtd&gt;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F7B4AD7-AD72-4224-B585-87A2C0E0F0F4}"/>
              </a:ext>
            </a:extLst>
          </p:cNvPr>
          <p:cNvSpPr/>
          <p:nvPr/>
        </p:nvSpPr>
        <p:spPr>
          <a:xfrm>
            <a:off x="766624" y="3713356"/>
            <a:ext cx="114492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600">
                <a:solidFill>
                  <a:srgbClr val="325366"/>
                </a:solidFill>
              </a:rPr>
              <a:t>&lt;!DOCTYPE </a:t>
            </a:r>
            <a:r>
              <a:rPr lang="it-IT" sz="2600">
                <a:solidFill>
                  <a:srgbClr val="FF0000"/>
                </a:solidFill>
              </a:rPr>
              <a:t>HTML</a:t>
            </a:r>
            <a:r>
              <a:rPr lang="it-IT" sz="2600">
                <a:solidFill>
                  <a:srgbClr val="325366"/>
                </a:solidFill>
              </a:rPr>
              <a:t> PUBLIC "-//W3C//DTD HTML 4.01 Transitional//EN"</a:t>
            </a:r>
          </a:p>
          <a:p>
            <a:r>
              <a:rPr lang="it-IT" sz="2600">
                <a:solidFill>
                  <a:srgbClr val="325366"/>
                </a:solidFill>
              </a:rPr>
              <a:t>http://www.w3.org/TR/html4/loose.dtd&gt;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93CD36A-5752-4377-A393-48E17FB415AF}"/>
              </a:ext>
            </a:extLst>
          </p:cNvPr>
          <p:cNvSpPr/>
          <p:nvPr/>
        </p:nvSpPr>
        <p:spPr>
          <a:xfrm>
            <a:off x="765032" y="3713356"/>
            <a:ext cx="114492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600">
                <a:solidFill>
                  <a:srgbClr val="325366"/>
                </a:solidFill>
              </a:rPr>
              <a:t>&lt;!DOCTYPE HTML </a:t>
            </a:r>
            <a:r>
              <a:rPr lang="it-IT" sz="2600">
                <a:solidFill>
                  <a:srgbClr val="FF0000"/>
                </a:solidFill>
              </a:rPr>
              <a:t>PUBLIC</a:t>
            </a:r>
            <a:r>
              <a:rPr lang="it-IT" sz="2600">
                <a:solidFill>
                  <a:srgbClr val="325366"/>
                </a:solidFill>
              </a:rPr>
              <a:t> "-//W3C//DTD HTML 4.01 Transitional//EN"</a:t>
            </a:r>
          </a:p>
          <a:p>
            <a:r>
              <a:rPr lang="it-IT" sz="2600">
                <a:solidFill>
                  <a:srgbClr val="325366"/>
                </a:solidFill>
              </a:rPr>
              <a:t>http://www.w3.org/TR/html4/loose.dtd&gt;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8ED6418-4066-4953-8B33-36EB75A76813}"/>
              </a:ext>
            </a:extLst>
          </p:cNvPr>
          <p:cNvSpPr/>
          <p:nvPr/>
        </p:nvSpPr>
        <p:spPr>
          <a:xfrm>
            <a:off x="765032" y="3717032"/>
            <a:ext cx="114492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600">
                <a:solidFill>
                  <a:srgbClr val="325366"/>
                </a:solidFill>
              </a:rPr>
              <a:t>&lt;!DOCTYPE HTML PUBLIC </a:t>
            </a:r>
            <a:r>
              <a:rPr lang="it-IT" sz="2600">
                <a:solidFill>
                  <a:srgbClr val="FF0000"/>
                </a:solidFill>
              </a:rPr>
              <a:t>"-//W3C//DTD HTML 4.01 Transitional//EN</a:t>
            </a:r>
            <a:r>
              <a:rPr lang="it-IT" sz="2600">
                <a:solidFill>
                  <a:srgbClr val="325366"/>
                </a:solidFill>
              </a:rPr>
              <a:t>"</a:t>
            </a:r>
          </a:p>
          <a:p>
            <a:r>
              <a:rPr lang="it-IT" sz="2600">
                <a:solidFill>
                  <a:srgbClr val="325366"/>
                </a:solidFill>
              </a:rPr>
              <a:t>http://www.w3.org/TR/html4/loose.dtd&gt;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D2E6963-C247-45AF-8CC5-C1EE3B25F65B}"/>
              </a:ext>
            </a:extLst>
          </p:cNvPr>
          <p:cNvSpPr/>
          <p:nvPr/>
        </p:nvSpPr>
        <p:spPr>
          <a:xfrm>
            <a:off x="765032" y="3717032"/>
            <a:ext cx="114492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600" dirty="0">
                <a:solidFill>
                  <a:srgbClr val="325366"/>
                </a:solidFill>
              </a:rPr>
              <a:t>&lt;!DOCTYPE HTML PUBLIC "-//W3C//DTD HTML 4.01 </a:t>
            </a:r>
            <a:r>
              <a:rPr lang="it-IT" sz="2600" dirty="0" err="1">
                <a:solidFill>
                  <a:srgbClr val="325366"/>
                </a:solidFill>
              </a:rPr>
              <a:t>Transitional</a:t>
            </a:r>
            <a:r>
              <a:rPr lang="it-IT" sz="2600" dirty="0">
                <a:solidFill>
                  <a:srgbClr val="325366"/>
                </a:solidFill>
              </a:rPr>
              <a:t>//EN"</a:t>
            </a:r>
          </a:p>
          <a:p>
            <a:r>
              <a:rPr lang="it-IT" sz="2600" dirty="0">
                <a:solidFill>
                  <a:srgbClr val="FF0000"/>
                </a:solidFill>
              </a:rPr>
              <a:t>http://www.w3.org/TR/html4/loose.dtd</a:t>
            </a:r>
            <a:r>
              <a:rPr lang="it-IT" sz="2600" dirty="0">
                <a:solidFill>
                  <a:srgbClr val="325366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210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DOCTYPE - </a:t>
            </a:r>
            <a:r>
              <a:rPr lang="en-GB" err="1"/>
              <a:t>Tipologie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508" y="2010879"/>
            <a:ext cx="10189140" cy="4847121"/>
          </a:xfrm>
        </p:spPr>
        <p:txBody>
          <a:bodyPr>
            <a:noAutofit/>
          </a:bodyPr>
          <a:lstStyle/>
          <a:p>
            <a:r>
              <a:rPr lang="en-GB" sz="2600" dirty="0"/>
              <a:t>Le </a:t>
            </a:r>
            <a:r>
              <a:rPr lang="en-GB" sz="2600" dirty="0" err="1"/>
              <a:t>precendeti</a:t>
            </a:r>
            <a:r>
              <a:rPr lang="en-GB" sz="2600" dirty="0"/>
              <a:t> </a:t>
            </a:r>
            <a:r>
              <a:rPr lang="en-GB" sz="2600" dirty="0" err="1"/>
              <a:t>versioni</a:t>
            </a:r>
            <a:r>
              <a:rPr lang="en-GB" sz="2600" dirty="0"/>
              <a:t> </a:t>
            </a:r>
            <a:r>
              <a:rPr lang="en-GB" sz="2600" dirty="0" err="1"/>
              <a:t>dell’HTML</a:t>
            </a:r>
            <a:r>
              <a:rPr lang="en-GB" sz="2600" dirty="0"/>
              <a:t> </a:t>
            </a:r>
            <a:r>
              <a:rPr lang="en-GB" sz="2600" dirty="0" err="1"/>
              <a:t>utilizzano</a:t>
            </a:r>
            <a:r>
              <a:rPr lang="en-GB" sz="2600" dirty="0"/>
              <a:t> </a:t>
            </a:r>
            <a:r>
              <a:rPr lang="en-GB" sz="2600" dirty="0" err="1"/>
              <a:t>tre</a:t>
            </a:r>
            <a:r>
              <a:rPr lang="en-GB" sz="2600" dirty="0"/>
              <a:t> tipi di DOCTYPE:</a:t>
            </a:r>
          </a:p>
          <a:p>
            <a:pPr lvl="1"/>
            <a:r>
              <a:rPr lang="en-GB" sz="2600" b="1" dirty="0"/>
              <a:t>STRICT</a:t>
            </a:r>
            <a:r>
              <a:rPr lang="en-GB" sz="2600" dirty="0"/>
              <a:t>: non </a:t>
            </a:r>
            <a:r>
              <a:rPr lang="en-GB" sz="2600" dirty="0" err="1"/>
              <a:t>permette</a:t>
            </a:r>
            <a:r>
              <a:rPr lang="en-GB" sz="2600" dirty="0"/>
              <a:t> </a:t>
            </a:r>
            <a:r>
              <a:rPr lang="en-GB" sz="2600" dirty="0" err="1"/>
              <a:t>l’utilizzo</a:t>
            </a:r>
            <a:r>
              <a:rPr lang="en-GB" sz="2600" dirty="0"/>
              <a:t> di tag </a:t>
            </a:r>
            <a:r>
              <a:rPr lang="en-GB" sz="2600" dirty="0" err="1"/>
              <a:t>deprecati</a:t>
            </a:r>
            <a:r>
              <a:rPr lang="en-GB" sz="2600" dirty="0"/>
              <a:t> e frameset</a:t>
            </a:r>
          </a:p>
          <a:p>
            <a:pPr lvl="1"/>
            <a:r>
              <a:rPr lang="en-GB" sz="2600" b="1" dirty="0"/>
              <a:t>TRANSITIONAL</a:t>
            </a:r>
            <a:r>
              <a:rPr lang="en-GB" sz="2600" dirty="0"/>
              <a:t>: </a:t>
            </a:r>
            <a:r>
              <a:rPr lang="en-GB" sz="2600" dirty="0" err="1"/>
              <a:t>consente</a:t>
            </a:r>
            <a:r>
              <a:rPr lang="en-GB" sz="2600" dirty="0"/>
              <a:t> </a:t>
            </a:r>
            <a:r>
              <a:rPr lang="en-GB" sz="2600" dirty="0" err="1"/>
              <a:t>l’utilizzo</a:t>
            </a:r>
            <a:r>
              <a:rPr lang="en-GB" sz="2600" dirty="0"/>
              <a:t> di tag </a:t>
            </a:r>
            <a:r>
              <a:rPr lang="en-GB" sz="2600" dirty="0" err="1"/>
              <a:t>deprecati</a:t>
            </a:r>
            <a:r>
              <a:rPr lang="en-GB" sz="2600" dirty="0"/>
              <a:t> ma non </a:t>
            </a:r>
            <a:r>
              <a:rPr lang="en-GB" sz="2600" dirty="0" err="1"/>
              <a:t>dei</a:t>
            </a:r>
            <a:r>
              <a:rPr lang="en-GB" sz="2600" dirty="0"/>
              <a:t> frameset</a:t>
            </a:r>
          </a:p>
          <a:p>
            <a:pPr lvl="1"/>
            <a:r>
              <a:rPr lang="en-GB" sz="2600" b="1" dirty="0"/>
              <a:t>FRAMESET</a:t>
            </a:r>
            <a:r>
              <a:rPr lang="en-GB" sz="2600" dirty="0"/>
              <a:t>: </a:t>
            </a:r>
            <a:r>
              <a:rPr lang="en-GB" sz="2600" dirty="0" err="1"/>
              <a:t>quando</a:t>
            </a:r>
            <a:r>
              <a:rPr lang="en-GB" sz="2600" dirty="0"/>
              <a:t> </a:t>
            </a:r>
            <a:r>
              <a:rPr lang="en-GB" sz="2600" dirty="0" err="1"/>
              <a:t>vogliamo</a:t>
            </a:r>
            <a:r>
              <a:rPr lang="en-GB" sz="2600" dirty="0"/>
              <a:t> </a:t>
            </a:r>
            <a:r>
              <a:rPr lang="en-GB" sz="2600" dirty="0" err="1"/>
              <a:t>utilizzare</a:t>
            </a:r>
            <a:r>
              <a:rPr lang="en-GB" sz="2600" dirty="0"/>
              <a:t> I frameset per </a:t>
            </a:r>
            <a:r>
              <a:rPr lang="en-GB" sz="2600" dirty="0" err="1"/>
              <a:t>definire</a:t>
            </a:r>
            <a:r>
              <a:rPr lang="en-GB" sz="2600" dirty="0"/>
              <a:t>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contenuto</a:t>
            </a:r>
            <a:r>
              <a:rPr lang="en-GB" sz="2600" dirty="0"/>
              <a:t> di una </a:t>
            </a:r>
            <a:r>
              <a:rPr lang="en-GB" sz="2600" dirty="0" err="1"/>
              <a:t>pagina</a:t>
            </a:r>
            <a:endParaRPr lang="en-GB" sz="2600" dirty="0"/>
          </a:p>
          <a:p>
            <a:r>
              <a:rPr lang="en-GB" sz="2600" dirty="0" err="1"/>
              <a:t>Nell’ultima</a:t>
            </a:r>
            <a:r>
              <a:rPr lang="en-GB" sz="2600" dirty="0"/>
              <a:t> </a:t>
            </a:r>
            <a:r>
              <a:rPr lang="en-GB" sz="2600" dirty="0" err="1"/>
              <a:t>versione</a:t>
            </a:r>
            <a:r>
              <a:rPr lang="en-GB" sz="2600" dirty="0"/>
              <a:t> (HTML5) la </a:t>
            </a:r>
            <a:r>
              <a:rPr lang="en-GB" sz="2600" dirty="0" err="1"/>
              <a:t>definizione</a:t>
            </a:r>
            <a:r>
              <a:rPr lang="en-GB" sz="2600" dirty="0"/>
              <a:t> del DOCTYPE è </a:t>
            </a:r>
            <a:r>
              <a:rPr lang="en-GB" sz="2600" dirty="0" err="1"/>
              <a:t>semplificata</a:t>
            </a:r>
            <a:r>
              <a:rPr lang="en-GB" sz="2600" dirty="0"/>
              <a:t>. </a:t>
            </a:r>
            <a:r>
              <a:rPr lang="en-GB" sz="2600" dirty="0" err="1"/>
              <a:t>C’è</a:t>
            </a:r>
            <a:r>
              <a:rPr lang="en-GB" sz="2600" dirty="0"/>
              <a:t> un </a:t>
            </a:r>
            <a:r>
              <a:rPr lang="en-GB" sz="2600" dirty="0" err="1"/>
              <a:t>preciso</a:t>
            </a:r>
            <a:r>
              <a:rPr lang="en-GB" sz="2600" dirty="0"/>
              <a:t> </a:t>
            </a:r>
            <a:r>
              <a:rPr lang="en-GB" sz="2600" dirty="0" err="1"/>
              <a:t>motivo</a:t>
            </a:r>
            <a:r>
              <a:rPr lang="en-GB" sz="2600" dirty="0"/>
              <a:t>!</a:t>
            </a:r>
          </a:p>
          <a:p>
            <a:pPr marL="0" indent="0" algn="ctr">
              <a:buNone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  <a:cs typeface="Courier"/>
              </a:rPr>
              <a:t>  &lt;!DOCTYPE html&gt;</a:t>
            </a:r>
          </a:p>
          <a:p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556840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798984"/>
          </a:xfrm>
        </p:spPr>
        <p:txBody>
          <a:bodyPr/>
          <a:lstStyle/>
          <a:p>
            <a:r>
              <a:rPr lang="en-GB" dirty="0" err="1"/>
              <a:t>Percorsi</a:t>
            </a:r>
            <a:r>
              <a:rPr lang="en-GB" dirty="0"/>
              <a:t>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65DE2F-0DD0-4C8D-81F2-03F13089F6D6}"/>
              </a:ext>
            </a:extLst>
          </p:cNvPr>
          <p:cNvGrpSpPr/>
          <p:nvPr/>
        </p:nvGrpSpPr>
        <p:grpSpPr>
          <a:xfrm>
            <a:off x="3359695" y="2204864"/>
            <a:ext cx="5362481" cy="3967336"/>
            <a:chOff x="3359695" y="2204864"/>
            <a:chExt cx="5362481" cy="3967336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06EAFE84-0579-445C-9DF6-27CB79355179}"/>
                </a:ext>
              </a:extLst>
            </p:cNvPr>
            <p:cNvSpPr txBox="1">
              <a:spLocks/>
            </p:cNvSpPr>
            <p:nvPr/>
          </p:nvSpPr>
          <p:spPr>
            <a:xfrm>
              <a:off x="4043324" y="2282664"/>
              <a:ext cx="4678852" cy="38895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84048" indent="-384048" algn="l" defTabSz="914400" rtl="0" eaLnBrk="1" latinLnBrk="0" hangingPunct="1">
                <a:lnSpc>
                  <a:spcPct val="94000"/>
                </a:lnSpc>
                <a:spcBef>
                  <a:spcPts val="10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20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20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371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8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828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8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2860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6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7432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6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32004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6576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–"/>
                <a:defRPr sz="1400" i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4114800" indent="-384048" algn="l" defTabSz="914400" rtl="0" eaLnBrk="1" latinLnBrk="0" hangingPunct="1">
                <a:lnSpc>
                  <a:spcPct val="94000"/>
                </a:lnSpc>
                <a:spcBef>
                  <a:spcPts val="500"/>
                </a:spcBef>
                <a:spcAft>
                  <a:spcPts val="200"/>
                </a:spcAft>
                <a:buFont typeface="Franklin Gothic Book" panose="020B0503020102020204" pitchFamily="34" charset="0"/>
                <a:buChar char="■"/>
                <a:defRPr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6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Courier"/>
                </a:rPr>
                <a:t>/main/</a:t>
              </a:r>
            </a:p>
            <a:p>
              <a:pPr marL="530352" lvl="1" indent="0">
                <a:buNone/>
              </a:pPr>
              <a:endParaRPr lang="en-GB" sz="2600" i="0" dirty="0">
                <a:solidFill>
                  <a:schemeClr val="accent1">
                    <a:lumMod val="50000"/>
                  </a:schemeClr>
                </a:solidFill>
                <a:cs typeface="Courier"/>
              </a:endParaRPr>
            </a:p>
            <a:p>
              <a:pPr marL="530352" lvl="1" indent="0">
                <a:buNone/>
              </a:pPr>
              <a:r>
                <a:rPr lang="en-GB" sz="2600" i="0" dirty="0">
                  <a:solidFill>
                    <a:schemeClr val="accent1">
                      <a:lumMod val="50000"/>
                    </a:schemeClr>
                  </a:solidFill>
                  <a:cs typeface="Courier"/>
                </a:rPr>
                <a:t>pagina_web.html</a:t>
              </a:r>
            </a:p>
            <a:p>
              <a:pPr marL="530352" lvl="1" indent="0">
                <a:buNone/>
              </a:pPr>
              <a:endParaRPr lang="en-GB" sz="2600" i="0" dirty="0">
                <a:solidFill>
                  <a:schemeClr val="accent1">
                    <a:lumMod val="50000"/>
                  </a:schemeClr>
                </a:solidFill>
                <a:cs typeface="Courier"/>
              </a:endParaRPr>
            </a:p>
            <a:p>
              <a:pPr marL="530352" lvl="1" indent="0">
                <a:buNone/>
              </a:pPr>
              <a:r>
                <a:rPr lang="en-GB" sz="2600" i="0" dirty="0">
                  <a:solidFill>
                    <a:schemeClr val="accent1">
                      <a:lumMod val="50000"/>
                    </a:schemeClr>
                  </a:solidFill>
                  <a:cs typeface="Courier"/>
                </a:rPr>
                <a:t>images/</a:t>
              </a:r>
            </a:p>
            <a:p>
              <a:pPr marL="987552" lvl="2" indent="0">
                <a:buNone/>
              </a:pPr>
              <a:endParaRPr lang="en-GB" sz="2600" i="0" dirty="0">
                <a:solidFill>
                  <a:schemeClr val="accent6">
                    <a:lumMod val="50000"/>
                  </a:schemeClr>
                </a:solidFill>
                <a:cs typeface="Courier"/>
              </a:endParaRPr>
            </a:p>
            <a:p>
              <a:pPr marL="987552" lvl="2" indent="0">
                <a:buNone/>
              </a:pPr>
              <a:r>
                <a:rPr lang="en-GB" sz="2600" i="0" dirty="0">
                  <a:solidFill>
                    <a:schemeClr val="accent6">
                      <a:lumMod val="50000"/>
                    </a:schemeClr>
                  </a:solidFill>
                  <a:cs typeface="Courier"/>
                </a:rPr>
                <a:t>img1.png</a:t>
              </a:r>
            </a:p>
            <a:p>
              <a:endParaRPr lang="en-GB" sz="2600" dirty="0">
                <a:latin typeface="+mj-lt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23E7A6-E714-4F4D-A81B-32748B1FC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889" y="4934477"/>
              <a:ext cx="513191" cy="5131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152244-589A-4B20-9BFF-A3BF86B4A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323" y="3142809"/>
              <a:ext cx="513191" cy="5131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2E1388-37D4-4F0C-9322-8387A8CF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695" y="2204864"/>
              <a:ext cx="531519" cy="5315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26D274-7721-4F71-BB01-5B671236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323" y="4065738"/>
              <a:ext cx="531519" cy="531519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BC8607E-ED8F-4CCE-B181-4E00760339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712" y="2736383"/>
              <a:ext cx="49735" cy="306888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74FD0D-82E4-4CB6-AA5B-BDA34D8ECB6B}"/>
                </a:ext>
              </a:extLst>
            </p:cNvPr>
            <p:cNvCxnSpPr>
              <a:cxnSpLocks/>
            </p:cNvCxnSpPr>
            <p:nvPr/>
          </p:nvCxnSpPr>
          <p:spPr>
            <a:xfrm>
              <a:off x="4295800" y="4661398"/>
              <a:ext cx="0" cy="114386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964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798984"/>
          </a:xfrm>
        </p:spPr>
        <p:txBody>
          <a:bodyPr/>
          <a:lstStyle/>
          <a:p>
            <a:r>
              <a:rPr lang="en-GB" dirty="0" err="1"/>
              <a:t>Percorsi</a:t>
            </a:r>
            <a:r>
              <a:rPr lang="en-GB" dirty="0"/>
              <a:t>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488" y="1988840"/>
            <a:ext cx="7992888" cy="4786866"/>
          </a:xfrm>
        </p:spPr>
        <p:txBody>
          <a:bodyPr>
            <a:normAutofit/>
          </a:bodyPr>
          <a:lstStyle/>
          <a:p>
            <a:r>
              <a:rPr lang="en-GB" sz="2400" b="1" dirty="0" err="1"/>
              <a:t>Percorso</a:t>
            </a:r>
            <a:r>
              <a:rPr lang="en-GB" sz="2400" b="1" dirty="0"/>
              <a:t> </a:t>
            </a:r>
            <a:r>
              <a:rPr lang="en-GB" sz="2400" b="1" dirty="0" err="1"/>
              <a:t>Assoluto</a:t>
            </a:r>
            <a:r>
              <a:rPr lang="en-GB" sz="2400" b="1" dirty="0"/>
              <a:t>: </a:t>
            </a:r>
            <a:r>
              <a:rPr lang="en-GB" sz="2400" dirty="0" err="1"/>
              <a:t>specifica</a:t>
            </a:r>
            <a:r>
              <a:rPr lang="en-GB" sz="2400" dirty="0"/>
              <a:t> </a:t>
            </a:r>
            <a:r>
              <a:rPr lang="en-GB" sz="2400" dirty="0" err="1"/>
              <a:t>l'intero</a:t>
            </a:r>
            <a:r>
              <a:rPr lang="en-GB" sz="2400" dirty="0"/>
              <a:t> </a:t>
            </a:r>
            <a:r>
              <a:rPr lang="en-GB" sz="2400" dirty="0" err="1"/>
              <a:t>url</a:t>
            </a:r>
            <a:r>
              <a:rPr lang="en-GB" sz="2400" dirty="0"/>
              <a:t> </a:t>
            </a:r>
            <a:r>
              <a:rPr lang="en-GB" sz="2400" dirty="0" err="1"/>
              <a:t>della</a:t>
            </a:r>
            <a:r>
              <a:rPr lang="en-GB" sz="2400" dirty="0"/>
              <a:t> </a:t>
            </a:r>
            <a:r>
              <a:rPr lang="en-GB" sz="2400" dirty="0" err="1"/>
              <a:t>risorsa</a:t>
            </a:r>
            <a:r>
              <a:rPr lang="en-GB" sz="2400" dirty="0"/>
              <a:t>, a </a:t>
            </a:r>
            <a:r>
              <a:rPr lang="en-GB" sz="2400" dirty="0" err="1"/>
              <a:t>partire</a:t>
            </a:r>
            <a:r>
              <a:rPr lang="en-GB" sz="2400" dirty="0"/>
              <a:t> dal </a:t>
            </a:r>
            <a:r>
              <a:rPr lang="en-GB" sz="2400" dirty="0" err="1"/>
              <a:t>protocollo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dirty="0"/>
              <a:t>	</a:t>
            </a:r>
            <a:r>
              <a:rPr lang="en-GB" dirty="0">
                <a:solidFill>
                  <a:srgbClr val="953735"/>
                </a:solidFill>
                <a:cs typeface="Courier"/>
              </a:rPr>
              <a:t>http://www.miosito.com/images/img1.png</a:t>
            </a:r>
          </a:p>
          <a:p>
            <a:r>
              <a:rPr lang="en-GB" sz="2400" b="1" dirty="0" err="1"/>
              <a:t>Percorso</a:t>
            </a:r>
            <a:r>
              <a:rPr lang="en-GB" sz="2400" b="1" dirty="0"/>
              <a:t> </a:t>
            </a:r>
            <a:r>
              <a:rPr lang="en-GB" sz="2400" b="1" dirty="0" err="1"/>
              <a:t>Relativo</a:t>
            </a:r>
            <a:r>
              <a:rPr lang="en-GB" sz="2400" b="1" dirty="0"/>
              <a:t>: </a:t>
            </a:r>
            <a:r>
              <a:rPr lang="en-GB" sz="2400" dirty="0" err="1"/>
              <a:t>specifica</a:t>
            </a:r>
            <a:r>
              <a:rPr lang="en-GB" sz="2400" dirty="0"/>
              <a:t> la </a:t>
            </a:r>
            <a:r>
              <a:rPr lang="en-GB" sz="2400" dirty="0" err="1"/>
              <a:t>posizione</a:t>
            </a:r>
            <a:r>
              <a:rPr lang="en-GB" sz="2400" dirty="0"/>
              <a:t> </a:t>
            </a:r>
            <a:r>
              <a:rPr lang="en-GB" sz="2400" dirty="0" err="1"/>
              <a:t>della</a:t>
            </a:r>
            <a:r>
              <a:rPr lang="en-GB" sz="2400" dirty="0"/>
              <a:t> </a:t>
            </a:r>
            <a:r>
              <a:rPr lang="en-GB" sz="2400" dirty="0" err="1"/>
              <a:t>risorsa</a:t>
            </a:r>
            <a:r>
              <a:rPr lang="en-GB" sz="2400" dirty="0"/>
              <a:t>, </a:t>
            </a:r>
            <a:r>
              <a:rPr lang="en-GB" sz="2400" dirty="0" err="1"/>
              <a:t>partendo</a:t>
            </a:r>
            <a:r>
              <a:rPr lang="en-GB" sz="2400" dirty="0"/>
              <a:t> </a:t>
            </a:r>
            <a:r>
              <a:rPr lang="en-GB" sz="2400" dirty="0" err="1"/>
              <a:t>dalla</a:t>
            </a:r>
            <a:r>
              <a:rPr lang="en-GB" sz="2400" dirty="0"/>
              <a:t> </a:t>
            </a:r>
            <a:r>
              <a:rPr lang="en-GB" sz="2400" dirty="0" err="1"/>
              <a:t>posizione</a:t>
            </a:r>
            <a:r>
              <a:rPr lang="en-GB" sz="2400" dirty="0"/>
              <a:t> </a:t>
            </a:r>
            <a:r>
              <a:rPr lang="en-GB" sz="2400" dirty="0" err="1"/>
              <a:t>che</a:t>
            </a:r>
            <a:r>
              <a:rPr lang="en-GB" sz="2400" dirty="0"/>
              <a:t> </a:t>
            </a:r>
            <a:r>
              <a:rPr lang="en-GB" sz="2400" dirty="0" err="1"/>
              <a:t>contiene</a:t>
            </a:r>
            <a:r>
              <a:rPr lang="en-GB" sz="2400" dirty="0"/>
              <a:t> la </a:t>
            </a:r>
            <a:r>
              <a:rPr lang="en-GB" sz="2400" dirty="0" err="1"/>
              <a:t>pagina</a:t>
            </a:r>
            <a:r>
              <a:rPr lang="en-GB" sz="2400" dirty="0"/>
              <a:t> </a:t>
            </a:r>
            <a:r>
              <a:rPr lang="en-GB" sz="2400" dirty="0" err="1"/>
              <a:t>corrente</a:t>
            </a:r>
            <a:endParaRPr lang="en-GB" sz="2400" dirty="0"/>
          </a:p>
          <a:p>
            <a:pPr lvl="1"/>
            <a:r>
              <a:rPr lang="en-GB" dirty="0" err="1"/>
              <a:t>Risorsa</a:t>
            </a:r>
            <a:r>
              <a:rPr lang="en-GB" dirty="0"/>
              <a:t> </a:t>
            </a:r>
            <a:r>
              <a:rPr lang="en-GB" dirty="0" err="1"/>
              <a:t>corrente</a:t>
            </a:r>
            <a:r>
              <a:rPr lang="en-GB" dirty="0"/>
              <a:t>: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Courier"/>
              </a:rPr>
              <a:t>/main/pagina_web.html</a:t>
            </a:r>
          </a:p>
          <a:p>
            <a:pPr lvl="1"/>
            <a:r>
              <a:rPr lang="en-GB" dirty="0"/>
              <a:t>Il </a:t>
            </a:r>
            <a:r>
              <a:rPr lang="en-GB" dirty="0" err="1"/>
              <a:t>collegamento</a:t>
            </a:r>
            <a:r>
              <a:rPr lang="en-GB" dirty="0"/>
              <a:t> </a:t>
            </a:r>
            <a:r>
              <a:rPr lang="en-GB" dirty="0" err="1"/>
              <a:t>relativo</a:t>
            </a:r>
            <a:r>
              <a:rPr lang="en-GB" dirty="0"/>
              <a:t> </a:t>
            </a:r>
            <a:r>
              <a:rPr lang="en-GB" dirty="0" err="1"/>
              <a:t>dell'imagine</a:t>
            </a:r>
            <a:r>
              <a:rPr lang="en-GB" dirty="0"/>
              <a:t> da </a:t>
            </a:r>
            <a:r>
              <a:rPr lang="en-GB" dirty="0" err="1"/>
              <a:t>caricare</a:t>
            </a:r>
            <a:r>
              <a:rPr lang="en-GB" dirty="0"/>
              <a:t>: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Courier"/>
              </a:rPr>
              <a:t>/images/img1.png </a:t>
            </a:r>
          </a:p>
          <a:p>
            <a:pPr lvl="1"/>
            <a:r>
              <a:rPr lang="en-GB" dirty="0"/>
              <a:t>La </a:t>
            </a:r>
            <a:r>
              <a:rPr lang="en-GB" dirty="0" err="1"/>
              <a:t>cartella</a:t>
            </a:r>
            <a:r>
              <a:rPr lang="en-GB" dirty="0"/>
              <a:t> </a:t>
            </a:r>
            <a:r>
              <a:rPr lang="en-GB" dirty="0" err="1"/>
              <a:t>corrente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identifica</a:t>
            </a:r>
            <a:r>
              <a:rPr lang="en-GB" dirty="0"/>
              <a:t> con punto o slash</a:t>
            </a:r>
            <a:br>
              <a:rPr lang="en-GB" dirty="0"/>
            </a:b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Courier"/>
              </a:rPr>
              <a:t>./images </a:t>
            </a:r>
            <a:r>
              <a:rPr lang="en-GB" dirty="0"/>
              <a:t>o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Courier"/>
              </a:rPr>
              <a:t>/images</a:t>
            </a:r>
          </a:p>
          <a:p>
            <a:pPr lvl="1"/>
            <a:r>
              <a:rPr lang="en-GB" dirty="0"/>
              <a:t>La </a:t>
            </a:r>
            <a:r>
              <a:rPr lang="en-GB" dirty="0" err="1"/>
              <a:t>cartella</a:t>
            </a:r>
            <a:r>
              <a:rPr lang="en-GB" dirty="0"/>
              <a:t> </a:t>
            </a:r>
            <a:r>
              <a:rPr lang="en-GB" dirty="0" err="1"/>
              <a:t>superiore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identifica</a:t>
            </a:r>
            <a:r>
              <a:rPr lang="en-GB" dirty="0"/>
              <a:t> con doppio punto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cs typeface="Courier"/>
              </a:rPr>
              <a:t>../images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896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Commenti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2008173"/>
            <a:ext cx="10153128" cy="2284923"/>
          </a:xfrm>
        </p:spPr>
        <p:txBody>
          <a:bodyPr>
            <a:normAutofit/>
          </a:bodyPr>
          <a:lstStyle/>
          <a:p>
            <a:r>
              <a:rPr lang="en-GB" sz="2600" dirty="0" err="1"/>
              <a:t>Fondamentali</a:t>
            </a:r>
            <a:r>
              <a:rPr lang="en-GB" sz="2600" dirty="0"/>
              <a:t> per la </a:t>
            </a:r>
            <a:r>
              <a:rPr lang="en-GB" sz="2600" dirty="0" err="1"/>
              <a:t>comprensione</a:t>
            </a:r>
            <a:r>
              <a:rPr lang="en-GB" sz="2600" dirty="0"/>
              <a:t> e la </a:t>
            </a:r>
            <a:r>
              <a:rPr lang="en-GB" sz="2600" dirty="0" err="1"/>
              <a:t>revisione</a:t>
            </a:r>
            <a:r>
              <a:rPr lang="en-GB" sz="2600" dirty="0"/>
              <a:t> del </a:t>
            </a:r>
            <a:r>
              <a:rPr lang="en-GB" sz="2600" dirty="0" err="1"/>
              <a:t>codice</a:t>
            </a:r>
            <a:r>
              <a:rPr lang="en-GB" sz="2600" dirty="0"/>
              <a:t> </a:t>
            </a:r>
          </a:p>
          <a:p>
            <a:endParaRPr lang="en-GB" sz="2600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2555459" y="3494073"/>
            <a:ext cx="7081082" cy="490988"/>
          </a:xfrm>
          <a:custGeom>
            <a:avLst/>
            <a:gdLst>
              <a:gd name="G0" fmla="*/ 17103 1 2"/>
              <a:gd name="G1" fmla="*/ 1437 1 2"/>
              <a:gd name="G2" fmla="+- 1437 0 0"/>
              <a:gd name="G3" fmla="+- 17103 0 0"/>
              <a:gd name="T0" fmla="*/ 0 w 17099"/>
              <a:gd name="T1" fmla="*/ 0 h 1437"/>
              <a:gd name="T2" fmla="*/ G3 w 17099"/>
              <a:gd name="T3" fmla="*/ G2 h 1437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17099" h="1437">
                <a:moveTo>
                  <a:pt x="0" y="0"/>
                </a:moveTo>
                <a:lnTo>
                  <a:pt x="17103" y="0"/>
                </a:lnTo>
                <a:lnTo>
                  <a:pt x="17103" y="1437"/>
                </a:lnTo>
                <a:lnTo>
                  <a:pt x="0" y="1437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r>
              <a:rPr lang="it-IT" sz="2600" dirty="0">
                <a:solidFill>
                  <a:srgbClr val="006400"/>
                </a:solidFill>
                <a:latin typeface="+mj-lt"/>
                <a:cs typeface="Courier"/>
              </a:rPr>
              <a:t>&lt;!– Esempio di un commento in HTML --&gt;</a:t>
            </a:r>
          </a:p>
        </p:txBody>
      </p:sp>
    </p:spTree>
    <p:extLst>
      <p:ext uri="{BB962C8B-B14F-4D97-AF65-F5344CB8AC3E}">
        <p14:creationId xmlns:p14="http://schemas.microsoft.com/office/powerpoint/2010/main" val="108352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 </a:t>
            </a:r>
            <a:r>
              <a:rPr lang="en-GB" dirty="0" err="1"/>
              <a:t>cos’è</a:t>
            </a:r>
            <a:r>
              <a:rPr lang="en-GB" dirty="0"/>
              <a:t> </a:t>
            </a:r>
            <a:r>
              <a:rPr lang="en-GB" dirty="0" err="1"/>
              <a:t>l’HTML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8319858" cy="3570907"/>
          </a:xfrm>
        </p:spPr>
        <p:txBody>
          <a:bodyPr>
            <a:noAutofit/>
          </a:bodyPr>
          <a:lstStyle/>
          <a:p>
            <a:r>
              <a:rPr lang="it-IT" sz="2600" dirty="0"/>
              <a:t>L’HTML è un linguaggio di markup che descrive la semantica e la strutturazione di una pagina web</a:t>
            </a:r>
            <a:br>
              <a:rPr lang="it-IT" sz="2600" dirty="0"/>
            </a:br>
            <a:endParaRPr lang="it-IT" sz="2600" dirty="0"/>
          </a:p>
          <a:p>
            <a:r>
              <a:rPr lang="it-IT" sz="2600" dirty="0"/>
              <a:t>L’HTML è composto da un insieme di tag, ognuno con le proprie caratteristiche e funzionalità</a:t>
            </a:r>
            <a:br>
              <a:rPr lang="it-IT" sz="2600" dirty="0"/>
            </a:br>
            <a:endParaRPr lang="it-IT" sz="2600" dirty="0"/>
          </a:p>
          <a:p>
            <a:r>
              <a:rPr lang="it-IT" sz="2600" dirty="0"/>
              <a:t>Di conseguenza, una pagina web è un insieme di testo e tag.</a:t>
            </a:r>
          </a:p>
        </p:txBody>
      </p:sp>
    </p:spTree>
    <p:extLst>
      <p:ext uri="{BB962C8B-B14F-4D97-AF65-F5344CB8AC3E}">
        <p14:creationId xmlns:p14="http://schemas.microsoft.com/office/powerpoint/2010/main" val="409173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79056"/>
            <a:ext cx="10416480" cy="3826207"/>
          </a:xfrm>
        </p:spPr>
        <p:txBody>
          <a:bodyPr>
            <a:noAutofit/>
          </a:bodyPr>
          <a:lstStyle/>
          <a:p>
            <a:r>
              <a:rPr lang="en-GB" sz="2600" dirty="0"/>
              <a:t>Due </a:t>
            </a:r>
            <a:r>
              <a:rPr lang="en-GB" sz="2600" dirty="0" err="1"/>
              <a:t>sezioni</a:t>
            </a:r>
            <a:r>
              <a:rPr lang="en-GB" sz="2600" dirty="0"/>
              <a:t> </a:t>
            </a:r>
            <a:r>
              <a:rPr lang="en-GB" sz="2600" dirty="0" err="1"/>
              <a:t>fondamentali</a:t>
            </a:r>
            <a:r>
              <a:rPr lang="en-GB" sz="2600" dirty="0"/>
              <a:t>: HEAD e BODY</a:t>
            </a:r>
            <a:br>
              <a:rPr lang="en-GB" sz="2600" dirty="0"/>
            </a:br>
            <a:endParaRPr lang="en-GB" sz="2600" dirty="0"/>
          </a:p>
          <a:p>
            <a:r>
              <a:rPr lang="en-GB" sz="2600" dirty="0"/>
              <a:t>Nella </a:t>
            </a:r>
            <a:r>
              <a:rPr lang="en-GB" sz="2600" dirty="0" err="1"/>
              <a:t>sezione</a:t>
            </a:r>
            <a:r>
              <a:rPr lang="en-GB" sz="2600" dirty="0"/>
              <a:t> HEAD </a:t>
            </a:r>
            <a:r>
              <a:rPr lang="en-GB" sz="2600" dirty="0" err="1"/>
              <a:t>vengono</a:t>
            </a:r>
            <a:r>
              <a:rPr lang="en-GB" sz="2600" dirty="0"/>
              <a:t> </a:t>
            </a:r>
            <a:r>
              <a:rPr lang="en-GB" sz="2600" dirty="0" err="1"/>
              <a:t>inseriti</a:t>
            </a:r>
            <a:r>
              <a:rPr lang="en-GB" sz="2600" dirty="0"/>
              <a:t> </a:t>
            </a:r>
            <a:r>
              <a:rPr lang="en-GB" sz="2600" dirty="0" err="1"/>
              <a:t>gli</a:t>
            </a:r>
            <a:r>
              <a:rPr lang="en-GB" sz="2600" dirty="0"/>
              <a:t> </a:t>
            </a:r>
            <a:r>
              <a:rPr lang="en-GB" sz="2600" dirty="0" err="1"/>
              <a:t>elementi</a:t>
            </a:r>
            <a:r>
              <a:rPr lang="en-GB" sz="2600" dirty="0"/>
              <a:t> </a:t>
            </a:r>
            <a:r>
              <a:rPr lang="en-GB" sz="2600" dirty="0" err="1"/>
              <a:t>necessari</a:t>
            </a:r>
            <a:r>
              <a:rPr lang="en-GB" sz="2600" dirty="0"/>
              <a:t> per la </a:t>
            </a:r>
            <a:r>
              <a:rPr lang="en-GB" sz="2600" dirty="0" err="1"/>
              <a:t>corretta</a:t>
            </a:r>
            <a:r>
              <a:rPr lang="en-GB" sz="2600" dirty="0"/>
              <a:t> </a:t>
            </a:r>
            <a:r>
              <a:rPr lang="en-GB" sz="2600" dirty="0" err="1"/>
              <a:t>visualizzazione</a:t>
            </a:r>
            <a:r>
              <a:rPr lang="en-GB" sz="2600" dirty="0"/>
              <a:t> </a:t>
            </a:r>
            <a:r>
              <a:rPr lang="en-GB" sz="2600" dirty="0" err="1"/>
              <a:t>delle</a:t>
            </a:r>
            <a:r>
              <a:rPr lang="en-GB" sz="2600" dirty="0"/>
              <a:t> </a:t>
            </a:r>
            <a:r>
              <a:rPr lang="en-GB" sz="2600" dirty="0" err="1"/>
              <a:t>pagine</a:t>
            </a:r>
            <a:r>
              <a:rPr lang="en-GB" sz="2600" dirty="0"/>
              <a:t> e per </a:t>
            </a:r>
            <a:r>
              <a:rPr lang="en-GB" sz="2600" dirty="0" err="1"/>
              <a:t>fornire</a:t>
            </a:r>
            <a:r>
              <a:rPr lang="en-GB" sz="2600" dirty="0"/>
              <a:t> </a:t>
            </a:r>
            <a:r>
              <a:rPr lang="en-GB" sz="2600" dirty="0" err="1"/>
              <a:t>informazioni</a:t>
            </a:r>
            <a:r>
              <a:rPr lang="en-GB" sz="2600" dirty="0"/>
              <a:t> circa la </a:t>
            </a:r>
            <a:r>
              <a:rPr lang="en-GB" sz="2600" dirty="0" err="1"/>
              <a:t>pagina</a:t>
            </a:r>
            <a:r>
              <a:rPr lang="en-GB" sz="2600" dirty="0"/>
              <a:t> </a:t>
            </a:r>
            <a:r>
              <a:rPr lang="en-GB" sz="2600" dirty="0" err="1"/>
              <a:t>stessa</a:t>
            </a:r>
            <a:endParaRPr lang="en-GB" sz="2600" dirty="0"/>
          </a:p>
          <a:p>
            <a:pPr lvl="1"/>
            <a:r>
              <a:rPr lang="en-GB" sz="2600" i="0" dirty="0"/>
              <a:t>Link </a:t>
            </a:r>
            <a:r>
              <a:rPr lang="en-GB" sz="2600" i="0" dirty="0" err="1"/>
              <a:t>agli</a:t>
            </a:r>
            <a:r>
              <a:rPr lang="en-GB" sz="2600" i="0" dirty="0"/>
              <a:t> script </a:t>
            </a:r>
            <a:r>
              <a:rPr lang="en-GB" sz="2600" i="0" dirty="0" err="1"/>
              <a:t>esterni</a:t>
            </a:r>
            <a:r>
              <a:rPr lang="en-GB" sz="2600" i="0" dirty="0"/>
              <a:t> (CSS, JS, PHP, </a:t>
            </a:r>
            <a:r>
              <a:rPr lang="en-GB" sz="2600" i="0" dirty="0" err="1"/>
              <a:t>ecc</a:t>
            </a:r>
            <a:r>
              <a:rPr lang="en-GB" sz="2600" i="0" dirty="0"/>
              <a:t>.)</a:t>
            </a:r>
          </a:p>
          <a:p>
            <a:pPr lvl="1"/>
            <a:r>
              <a:rPr lang="en-GB" sz="2600" i="0" dirty="0"/>
              <a:t>Meta-</a:t>
            </a:r>
            <a:r>
              <a:rPr lang="en-GB" sz="2600" i="0" dirty="0" err="1"/>
              <a:t>informazioni</a:t>
            </a:r>
            <a:endParaRPr lang="en-GB" sz="2600" i="0" dirty="0"/>
          </a:p>
          <a:p>
            <a:pPr lvl="1"/>
            <a:r>
              <a:rPr lang="en-GB" sz="2600" i="0" dirty="0" err="1"/>
              <a:t>Titolo</a:t>
            </a:r>
            <a:r>
              <a:rPr lang="en-GB" sz="2600" i="0" dirty="0"/>
              <a:t> </a:t>
            </a:r>
            <a:r>
              <a:rPr lang="en-GB" sz="2600" i="0" dirty="0" err="1"/>
              <a:t>della</a:t>
            </a:r>
            <a:r>
              <a:rPr lang="en-GB" sz="2600" i="0" dirty="0"/>
              <a:t> </a:t>
            </a:r>
            <a:r>
              <a:rPr lang="en-GB" sz="2600" i="0" dirty="0" err="1"/>
              <a:t>pagina</a:t>
            </a:r>
            <a:endParaRPr lang="en-GB" sz="2600" i="0" dirty="0"/>
          </a:p>
          <a:p>
            <a:pPr lvl="1"/>
            <a:r>
              <a:rPr lang="en-GB" sz="2600" i="0" dirty="0"/>
              <a:t>Favicon</a:t>
            </a:r>
          </a:p>
          <a:p>
            <a:pPr lvl="1"/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63534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 -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2004940"/>
            <a:ext cx="10153128" cy="3148542"/>
          </a:xfrm>
        </p:spPr>
        <p:txBody>
          <a:bodyPr>
            <a:normAutofit/>
          </a:bodyPr>
          <a:lstStyle/>
          <a:p>
            <a:r>
              <a:rPr lang="en-GB" sz="2600" dirty="0" err="1"/>
              <a:t>Definisce</a:t>
            </a:r>
            <a:r>
              <a:rPr lang="en-GB" sz="2600" dirty="0"/>
              <a:t>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titolo</a:t>
            </a:r>
            <a:r>
              <a:rPr lang="en-GB" sz="2600" dirty="0"/>
              <a:t> </a:t>
            </a:r>
            <a:r>
              <a:rPr lang="en-GB" sz="2600" dirty="0" err="1"/>
              <a:t>della</a:t>
            </a:r>
            <a:r>
              <a:rPr lang="en-GB" sz="2600" dirty="0"/>
              <a:t> </a:t>
            </a:r>
            <a:r>
              <a:rPr lang="en-GB" sz="2600" dirty="0" err="1"/>
              <a:t>pagina</a:t>
            </a:r>
            <a:r>
              <a:rPr lang="en-GB" sz="2600" dirty="0"/>
              <a:t> web</a:t>
            </a:r>
          </a:p>
          <a:p>
            <a:endParaRPr lang="en-GB" sz="2600" dirty="0"/>
          </a:p>
          <a:p>
            <a:r>
              <a:rPr lang="en-GB" sz="2600" dirty="0"/>
              <a:t>Utile per </a:t>
            </a:r>
            <a:r>
              <a:rPr lang="en-GB" sz="2600" dirty="0" err="1"/>
              <a:t>ottimizzare</a:t>
            </a:r>
            <a:r>
              <a:rPr lang="en-GB" sz="2600" dirty="0"/>
              <a:t>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recupero</a:t>
            </a:r>
            <a:r>
              <a:rPr lang="en-GB" sz="2600" dirty="0"/>
              <a:t> </a:t>
            </a:r>
            <a:r>
              <a:rPr lang="en-GB" sz="2600" dirty="0" err="1"/>
              <a:t>dei</a:t>
            </a:r>
            <a:r>
              <a:rPr lang="en-GB" sz="2600" dirty="0"/>
              <a:t> </a:t>
            </a:r>
            <a:r>
              <a:rPr lang="en-GB" sz="2600" dirty="0" err="1"/>
              <a:t>contenuti</a:t>
            </a:r>
            <a:r>
              <a:rPr lang="en-GB" sz="2600" dirty="0"/>
              <a:t> </a:t>
            </a:r>
            <a:r>
              <a:rPr lang="en-GB" sz="2600" dirty="0" err="1"/>
              <a:t>della</a:t>
            </a:r>
            <a:r>
              <a:rPr lang="en-GB" sz="2600" dirty="0"/>
              <a:t> </a:t>
            </a:r>
            <a:r>
              <a:rPr lang="en-GB" sz="2600" dirty="0" err="1"/>
              <a:t>pagina</a:t>
            </a:r>
            <a:r>
              <a:rPr lang="en-GB" sz="2600" dirty="0"/>
              <a:t> sui </a:t>
            </a:r>
            <a:r>
              <a:rPr lang="en-GB" sz="2600" dirty="0" err="1"/>
              <a:t>motori</a:t>
            </a:r>
            <a:r>
              <a:rPr lang="en-GB" sz="2600" dirty="0"/>
              <a:t> di </a:t>
            </a:r>
            <a:r>
              <a:rPr lang="en-GB" sz="2600" dirty="0" err="1"/>
              <a:t>ricercare</a:t>
            </a:r>
            <a:br>
              <a:rPr lang="en-GB" sz="2600" dirty="0"/>
            </a:br>
            <a:endParaRPr lang="en-GB" sz="2600" dirty="0"/>
          </a:p>
          <a:p>
            <a:r>
              <a:rPr lang="en-GB" sz="2600" dirty="0" err="1"/>
              <a:t>Supporta</a:t>
            </a:r>
            <a:r>
              <a:rPr lang="en-GB" sz="2600" dirty="0"/>
              <a:t> </a:t>
            </a:r>
            <a:r>
              <a:rPr lang="en-GB" sz="2600" dirty="0" err="1"/>
              <a:t>l’utente</a:t>
            </a:r>
            <a:r>
              <a:rPr lang="en-GB" sz="2600" dirty="0"/>
              <a:t> </a:t>
            </a:r>
            <a:r>
              <a:rPr lang="en-GB" sz="2600" dirty="0" err="1"/>
              <a:t>quando</a:t>
            </a:r>
            <a:r>
              <a:rPr lang="en-GB" sz="2600" dirty="0"/>
              <a:t> ha </a:t>
            </a:r>
            <a:r>
              <a:rPr lang="en-GB" sz="2600" dirty="0" err="1"/>
              <a:t>più</a:t>
            </a:r>
            <a:r>
              <a:rPr lang="en-GB" sz="2600" dirty="0"/>
              <a:t> tab </a:t>
            </a:r>
            <a:r>
              <a:rPr lang="en-GB" sz="2600" dirty="0" err="1"/>
              <a:t>aperte</a:t>
            </a:r>
            <a:endParaRPr lang="en-GB" sz="26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23432" y="5153482"/>
            <a:ext cx="5545137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it-IT" sz="2400" dirty="0">
                <a:solidFill>
                  <a:srgbClr val="204987"/>
                </a:solidFill>
                <a:latin typeface="Courier"/>
                <a:cs typeface="Courier"/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it-IT" sz="2400" dirty="0">
                <a:latin typeface="Courier"/>
                <a:cs typeface="Courier"/>
              </a:rPr>
              <a:t>    </a:t>
            </a:r>
            <a:r>
              <a:rPr lang="it-IT" sz="2400" dirty="0">
                <a:solidFill>
                  <a:srgbClr val="204987"/>
                </a:solidFill>
                <a:latin typeface="Courier"/>
                <a:cs typeface="Courier"/>
              </a:rPr>
              <a:t>&lt;</a:t>
            </a:r>
            <a:r>
              <a:rPr lang="it-IT" sz="2400" err="1">
                <a:solidFill>
                  <a:srgbClr val="204987"/>
                </a:solidFill>
                <a:latin typeface="Courier"/>
                <a:cs typeface="Courier"/>
              </a:rPr>
              <a:t>title</a:t>
            </a:r>
            <a:r>
              <a:rPr lang="it-IT" sz="2400">
                <a:solidFill>
                  <a:srgbClr val="204987"/>
                </a:solidFill>
                <a:latin typeface="Courier"/>
                <a:cs typeface="Courier"/>
              </a:rPr>
              <a:t>&gt;Titolo dell’Applicazione Web&lt;/</a:t>
            </a:r>
            <a:r>
              <a:rPr lang="it-IT" sz="2400" dirty="0" err="1">
                <a:solidFill>
                  <a:srgbClr val="204987"/>
                </a:solidFill>
                <a:latin typeface="Courier"/>
                <a:cs typeface="Courier"/>
              </a:rPr>
              <a:t>title</a:t>
            </a:r>
            <a:r>
              <a:rPr lang="it-IT" sz="2400" dirty="0">
                <a:solidFill>
                  <a:srgbClr val="204987"/>
                </a:solidFill>
                <a:latin typeface="Courier"/>
                <a:cs typeface="Courier"/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it-IT" sz="2400" dirty="0">
                <a:latin typeface="Courier"/>
                <a:cs typeface="Courier"/>
              </a:rPr>
              <a:t>    ...</a:t>
            </a:r>
          </a:p>
          <a:p>
            <a:pPr>
              <a:lnSpc>
                <a:spcPct val="110000"/>
              </a:lnSpc>
            </a:pPr>
            <a:r>
              <a:rPr lang="it-IT" sz="2400" dirty="0">
                <a:solidFill>
                  <a:srgbClr val="204987"/>
                </a:solidFill>
                <a:latin typeface="Courier"/>
                <a:cs typeface="Courier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190553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HEAD - 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225136" cy="2097905"/>
          </a:xfrm>
        </p:spPr>
        <p:txBody>
          <a:bodyPr>
            <a:normAutofit/>
          </a:bodyPr>
          <a:lstStyle/>
          <a:p>
            <a:r>
              <a:rPr lang="en-GB" sz="2600" dirty="0">
                <a:latin typeface="+mj-lt"/>
              </a:rPr>
              <a:t>Il tag </a:t>
            </a:r>
            <a:r>
              <a:rPr lang="en-GB" sz="26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urier"/>
              </a:rPr>
              <a:t>base</a:t>
            </a:r>
            <a:r>
              <a:rPr lang="en-GB" sz="2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GB" sz="26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definisce</a:t>
            </a:r>
            <a:r>
              <a:rPr lang="en-GB" sz="2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GB" sz="26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l’</a:t>
            </a:r>
            <a:r>
              <a:rPr lang="en-GB" sz="2600" dirty="0" err="1">
                <a:latin typeface="+mj-lt"/>
              </a:rPr>
              <a:t>URL</a:t>
            </a:r>
            <a:r>
              <a:rPr lang="en-GB" sz="2600" dirty="0">
                <a:latin typeface="+mj-lt"/>
              </a:rPr>
              <a:t> di base per </a:t>
            </a:r>
            <a:r>
              <a:rPr lang="en-GB" sz="2600" dirty="0" err="1">
                <a:latin typeface="+mj-lt"/>
              </a:rPr>
              <a:t>tutti</a:t>
            </a:r>
            <a:r>
              <a:rPr lang="en-GB" sz="2600" dirty="0">
                <a:latin typeface="+mj-lt"/>
              </a:rPr>
              <a:t> </a:t>
            </a:r>
            <a:r>
              <a:rPr lang="en-GB" sz="2600" dirty="0" err="1">
                <a:latin typeface="+mj-lt"/>
              </a:rPr>
              <a:t>i</a:t>
            </a:r>
            <a:r>
              <a:rPr lang="en-GB" sz="2600" dirty="0">
                <a:latin typeface="+mj-lt"/>
              </a:rPr>
              <a:t> </a:t>
            </a:r>
            <a:r>
              <a:rPr lang="en-GB" sz="2600" dirty="0" err="1">
                <a:latin typeface="+mj-lt"/>
              </a:rPr>
              <a:t>collegamenti</a:t>
            </a:r>
            <a:r>
              <a:rPr lang="en-GB" sz="2600" dirty="0">
                <a:latin typeface="+mj-lt"/>
              </a:rPr>
              <a:t> </a:t>
            </a:r>
            <a:r>
              <a:rPr lang="en-GB" sz="2600" dirty="0" err="1">
                <a:latin typeface="+mj-lt"/>
              </a:rPr>
              <a:t>relativi</a:t>
            </a:r>
            <a:r>
              <a:rPr lang="en-GB" sz="2600" dirty="0">
                <a:latin typeface="+mj-lt"/>
              </a:rPr>
              <a:t> </a:t>
            </a:r>
            <a:r>
              <a:rPr lang="en-GB" sz="2600" dirty="0" err="1">
                <a:latin typeface="+mj-lt"/>
              </a:rPr>
              <a:t>nella</a:t>
            </a:r>
            <a:r>
              <a:rPr lang="en-GB" sz="2600" dirty="0">
                <a:latin typeface="+mj-lt"/>
              </a:rPr>
              <a:t> </a:t>
            </a:r>
            <a:r>
              <a:rPr lang="en-GB" sz="2600" dirty="0" err="1">
                <a:latin typeface="+mj-lt"/>
              </a:rPr>
              <a:t>pagina</a:t>
            </a:r>
            <a:endParaRPr lang="en-GB" sz="2600" dirty="0">
              <a:latin typeface="+mj-lt"/>
            </a:endParaRPr>
          </a:p>
          <a:p>
            <a:r>
              <a:rPr lang="en-GB" sz="2600" dirty="0" err="1">
                <a:latin typeface="+mj-lt"/>
              </a:rPr>
              <a:t>Riduce</a:t>
            </a:r>
            <a:r>
              <a:rPr lang="en-GB" sz="2600" dirty="0">
                <a:latin typeface="+mj-lt"/>
              </a:rPr>
              <a:t> </a:t>
            </a:r>
            <a:r>
              <a:rPr lang="en-GB" sz="2600" dirty="0" err="1">
                <a:latin typeface="+mj-lt"/>
              </a:rPr>
              <a:t>gli</a:t>
            </a:r>
            <a:r>
              <a:rPr lang="en-GB" sz="2600" dirty="0">
                <a:latin typeface="+mj-lt"/>
              </a:rPr>
              <a:t> </a:t>
            </a:r>
            <a:r>
              <a:rPr lang="en-GB" sz="2600" dirty="0" err="1">
                <a:latin typeface="+mj-lt"/>
              </a:rPr>
              <a:t>errori</a:t>
            </a:r>
            <a:endParaRPr lang="en-GB" sz="2600" dirty="0">
              <a:latin typeface="+mj-lt"/>
            </a:endParaRPr>
          </a:p>
          <a:p>
            <a:r>
              <a:rPr lang="it-IT" sz="2600" dirty="0">
                <a:latin typeface="+mj-lt"/>
              </a:rPr>
              <a:t>È opzionale</a:t>
            </a:r>
            <a:endParaRPr lang="en-GB" sz="2600" dirty="0">
              <a:latin typeface="+mj-lt"/>
            </a:endParaRPr>
          </a:p>
          <a:p>
            <a:endParaRPr lang="en-GB" sz="2600" dirty="0">
              <a:latin typeface="+mj-lt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19523" y="4417677"/>
            <a:ext cx="1087320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it-IT" sz="2000" dirty="0">
                <a:solidFill>
                  <a:srgbClr val="204987"/>
                </a:solidFill>
                <a:latin typeface="Courier"/>
                <a:cs typeface="Courier"/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it-IT" sz="2000" dirty="0">
                <a:latin typeface="Courier"/>
                <a:cs typeface="Courier"/>
              </a:rPr>
              <a:t>    </a:t>
            </a:r>
            <a:r>
              <a:rPr lang="it-IT" sz="2000" dirty="0">
                <a:solidFill>
                  <a:srgbClr val="204987"/>
                </a:solidFill>
                <a:latin typeface="Courier"/>
                <a:cs typeface="Courier"/>
              </a:rPr>
              <a:t>&lt;base </a:t>
            </a:r>
            <a:r>
              <a:rPr lang="it-IT" sz="2000" dirty="0" err="1">
                <a:solidFill>
                  <a:srgbClr val="0000FF"/>
                </a:solidFill>
                <a:latin typeface="Courier"/>
                <a:cs typeface="Courier"/>
              </a:rPr>
              <a:t>href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sz="2000" dirty="0">
                <a:solidFill>
                  <a:srgbClr val="A31515"/>
                </a:solidFill>
                <a:latin typeface="Courier"/>
                <a:cs typeface="Courier"/>
              </a:rPr>
              <a:t>"http://il_mio_sito/"</a:t>
            </a:r>
            <a:r>
              <a:rPr lang="it-IT" sz="2000" dirty="0">
                <a:solidFill>
                  <a:srgbClr val="204987"/>
                </a:solidFill>
                <a:latin typeface="Courier"/>
                <a:cs typeface="Courier"/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it-IT" sz="2000" dirty="0">
                <a:solidFill>
                  <a:srgbClr val="204987"/>
                </a:solidFill>
                <a:latin typeface="Courier"/>
                <a:cs typeface="Courier"/>
              </a:rPr>
              <a:t>	 &lt;link </a:t>
            </a:r>
            <a:r>
              <a:rPr lang="it-IT" sz="2000" dirty="0" err="1">
                <a:solidFill>
                  <a:srgbClr val="0000FF"/>
                </a:solidFill>
                <a:latin typeface="Courier"/>
                <a:cs typeface="Courier"/>
              </a:rPr>
              <a:t>rel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sz="2000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sz="2000" dirty="0" err="1">
                <a:solidFill>
                  <a:srgbClr val="A31515"/>
                </a:solidFill>
                <a:latin typeface="Courier"/>
                <a:cs typeface="Courier"/>
              </a:rPr>
              <a:t>stylesheet</a:t>
            </a:r>
            <a:r>
              <a:rPr lang="it-IT" sz="2000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sz="2000" dirty="0">
                <a:solidFill>
                  <a:srgbClr val="204987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urier"/>
                <a:cs typeface="Courier"/>
              </a:rPr>
              <a:t>type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sz="2000" dirty="0">
                <a:solidFill>
                  <a:srgbClr val="A31515"/>
                </a:solidFill>
                <a:latin typeface="Courier"/>
                <a:cs typeface="Courier"/>
              </a:rPr>
              <a:t>"text/</a:t>
            </a:r>
            <a:r>
              <a:rPr lang="it-IT" sz="2000" dirty="0" err="1">
                <a:solidFill>
                  <a:srgbClr val="A31515"/>
                </a:solidFill>
                <a:latin typeface="Courier"/>
                <a:cs typeface="Courier"/>
              </a:rPr>
              <a:t>css</a:t>
            </a:r>
            <a:r>
              <a:rPr lang="it-IT" sz="2000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sz="2000" dirty="0">
                <a:solidFill>
                  <a:srgbClr val="204987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urier"/>
                <a:cs typeface="Courier"/>
              </a:rPr>
              <a:t>href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sz="2000" dirty="0">
                <a:solidFill>
                  <a:srgbClr val="A31515"/>
                </a:solidFill>
                <a:latin typeface="Courier"/>
                <a:cs typeface="Courier"/>
              </a:rPr>
              <a:t>"scripts/mystyle.css"</a:t>
            </a:r>
            <a:r>
              <a:rPr lang="it-IT" sz="2000" dirty="0">
                <a:solidFill>
                  <a:srgbClr val="204987"/>
                </a:solidFill>
                <a:latin typeface="Courier"/>
                <a:cs typeface="Courier"/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it-IT" sz="2000" dirty="0">
                <a:solidFill>
                  <a:srgbClr val="204987"/>
                </a:solidFill>
                <a:latin typeface="Courier"/>
                <a:cs typeface="Courier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6585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 -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95150"/>
            <a:ext cx="10081120" cy="2802002"/>
          </a:xfrm>
        </p:spPr>
        <p:txBody>
          <a:bodyPr>
            <a:normAutofit/>
          </a:bodyPr>
          <a:lstStyle/>
          <a:p>
            <a:r>
              <a:rPr lang="en-GB" sz="2600" dirty="0" err="1"/>
              <a:t>Definisce</a:t>
            </a:r>
            <a:r>
              <a:rPr lang="en-GB" sz="2600" dirty="0"/>
              <a:t> un </a:t>
            </a:r>
            <a:r>
              <a:rPr lang="en-GB" sz="2600" dirty="0" err="1"/>
              <a:t>relazione</a:t>
            </a:r>
            <a:r>
              <a:rPr lang="en-GB" sz="2600" dirty="0"/>
              <a:t> </a:t>
            </a:r>
            <a:r>
              <a:rPr lang="en-GB" sz="2600" dirty="0" err="1"/>
              <a:t>fra</a:t>
            </a:r>
            <a:r>
              <a:rPr lang="en-GB" sz="2600" dirty="0"/>
              <a:t>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documento</a:t>
            </a:r>
            <a:r>
              <a:rPr lang="en-GB" sz="2600" dirty="0"/>
              <a:t> </a:t>
            </a:r>
            <a:r>
              <a:rPr lang="en-GB" sz="2600" dirty="0" err="1"/>
              <a:t>corrente</a:t>
            </a:r>
            <a:r>
              <a:rPr lang="en-GB" sz="2600" dirty="0"/>
              <a:t> ed una </a:t>
            </a:r>
            <a:r>
              <a:rPr lang="en-GB" sz="2600" dirty="0" err="1"/>
              <a:t>risorsa</a:t>
            </a:r>
            <a:r>
              <a:rPr lang="en-GB" sz="2600" dirty="0"/>
              <a:t> </a:t>
            </a:r>
            <a:r>
              <a:rPr lang="en-GB" sz="2600" dirty="0" err="1"/>
              <a:t>esterna</a:t>
            </a:r>
            <a:endParaRPr lang="en-GB" sz="2600" dirty="0"/>
          </a:p>
          <a:p>
            <a:r>
              <a:rPr lang="en-GB" sz="2600" dirty="0" err="1"/>
              <a:t>Generalmente</a:t>
            </a:r>
            <a:r>
              <a:rPr lang="en-GB" sz="2600" dirty="0"/>
              <a:t> </a:t>
            </a:r>
            <a:r>
              <a:rPr lang="en-GB" sz="2600" dirty="0" err="1"/>
              <a:t>viene</a:t>
            </a:r>
            <a:r>
              <a:rPr lang="en-GB" sz="2600" dirty="0"/>
              <a:t> </a:t>
            </a:r>
            <a:r>
              <a:rPr lang="en-GB" sz="2600" dirty="0" err="1"/>
              <a:t>usato</a:t>
            </a:r>
            <a:r>
              <a:rPr lang="en-GB" sz="2600" dirty="0"/>
              <a:t> per </a:t>
            </a:r>
            <a:r>
              <a:rPr lang="en-GB" sz="2600" dirty="0" err="1"/>
              <a:t>caricare</a:t>
            </a:r>
            <a:r>
              <a:rPr lang="en-GB" sz="2600" dirty="0"/>
              <a:t>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fogli</a:t>
            </a:r>
            <a:r>
              <a:rPr lang="en-GB" sz="2600" dirty="0"/>
              <a:t> di stile (CSS)</a:t>
            </a:r>
          </a:p>
          <a:p>
            <a:endParaRPr lang="en-GB" sz="26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28589" y="4581128"/>
            <a:ext cx="9774981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it-IT" dirty="0">
                <a:solidFill>
                  <a:srgbClr val="204987"/>
                </a:solidFill>
                <a:latin typeface="Courier"/>
                <a:cs typeface="Courier"/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it-IT" dirty="0">
                <a:latin typeface="Courier"/>
                <a:cs typeface="Courier"/>
              </a:rPr>
              <a:t>    </a:t>
            </a:r>
            <a:r>
              <a:rPr lang="it-IT" dirty="0">
                <a:solidFill>
                  <a:srgbClr val="204987"/>
                </a:solidFill>
                <a:latin typeface="Courier"/>
                <a:cs typeface="Courier"/>
              </a:rPr>
              <a:t>&lt;link </a:t>
            </a:r>
            <a:r>
              <a:rPr lang="it-IT" dirty="0" err="1">
                <a:solidFill>
                  <a:srgbClr val="0000FF"/>
                </a:solidFill>
                <a:latin typeface="Courier"/>
                <a:cs typeface="Courier"/>
              </a:rPr>
              <a:t>rel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dirty="0" err="1">
                <a:solidFill>
                  <a:srgbClr val="A31515"/>
                </a:solidFill>
                <a:latin typeface="Courier"/>
                <a:cs typeface="Courier"/>
              </a:rPr>
              <a:t>stylesheet</a:t>
            </a:r>
            <a:r>
              <a:rPr lang="it-IT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dirty="0">
                <a:solidFill>
                  <a:srgbClr val="204987"/>
                </a:solidFill>
                <a:latin typeface="Courier"/>
                <a:cs typeface="Courier"/>
              </a:rPr>
              <a:t> </a:t>
            </a:r>
            <a:r>
              <a:rPr lang="it-IT" dirty="0" err="1">
                <a:solidFill>
                  <a:srgbClr val="0000FF"/>
                </a:solidFill>
                <a:latin typeface="Courier"/>
                <a:cs typeface="Courier"/>
              </a:rPr>
              <a:t>type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dirty="0">
                <a:solidFill>
                  <a:srgbClr val="A31515"/>
                </a:solidFill>
                <a:latin typeface="Courier"/>
                <a:cs typeface="Courier"/>
              </a:rPr>
              <a:t>"text/</a:t>
            </a:r>
            <a:r>
              <a:rPr lang="it-IT" dirty="0" err="1">
                <a:solidFill>
                  <a:srgbClr val="A31515"/>
                </a:solidFill>
                <a:latin typeface="Courier"/>
                <a:cs typeface="Courier"/>
              </a:rPr>
              <a:t>css</a:t>
            </a:r>
            <a:r>
              <a:rPr lang="it-IT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dirty="0">
                <a:solidFill>
                  <a:srgbClr val="204987"/>
                </a:solidFill>
                <a:latin typeface="Courier"/>
                <a:cs typeface="Courier"/>
              </a:rPr>
              <a:t> </a:t>
            </a:r>
            <a:r>
              <a:rPr lang="it-IT" dirty="0" err="1">
                <a:solidFill>
                  <a:srgbClr val="0000FF"/>
                </a:solidFill>
                <a:latin typeface="Courier"/>
                <a:cs typeface="Courier"/>
              </a:rPr>
              <a:t>href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dirty="0">
                <a:solidFill>
                  <a:srgbClr val="A31515"/>
                </a:solidFill>
                <a:latin typeface="Courier"/>
                <a:cs typeface="Courier"/>
              </a:rPr>
              <a:t>"scripts/myStyle.css"</a:t>
            </a:r>
            <a:r>
              <a:rPr lang="it-IT" dirty="0">
                <a:solidFill>
                  <a:srgbClr val="204987"/>
                </a:solidFill>
                <a:latin typeface="Courier"/>
                <a:cs typeface="Courier"/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it-IT" dirty="0">
                <a:solidFill>
                  <a:srgbClr val="204987"/>
                </a:solidFill>
                <a:latin typeface="Courier"/>
                <a:cs typeface="Courier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365827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 -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153128" cy="2074815"/>
          </a:xfrm>
        </p:spPr>
        <p:txBody>
          <a:bodyPr>
            <a:normAutofit/>
          </a:bodyPr>
          <a:lstStyle/>
          <a:p>
            <a:r>
              <a:rPr lang="en-GB" sz="2600" dirty="0" err="1"/>
              <a:t>Questo</a:t>
            </a:r>
            <a:r>
              <a:rPr lang="en-GB" sz="2600" dirty="0"/>
              <a:t> tag </a:t>
            </a:r>
            <a:r>
              <a:rPr lang="en-GB" sz="2600" dirty="0" err="1"/>
              <a:t>viene</a:t>
            </a:r>
            <a:r>
              <a:rPr lang="en-GB" sz="2600" dirty="0"/>
              <a:t> </a:t>
            </a:r>
            <a:r>
              <a:rPr lang="en-GB" sz="2600" dirty="0" err="1"/>
              <a:t>usato</a:t>
            </a:r>
            <a:r>
              <a:rPr lang="en-GB" sz="2600" dirty="0"/>
              <a:t> per </a:t>
            </a:r>
            <a:r>
              <a:rPr lang="en-GB" sz="2600" dirty="0" err="1"/>
              <a:t>determinare</a:t>
            </a:r>
            <a:r>
              <a:rPr lang="en-GB" sz="2600" dirty="0"/>
              <a:t> come </a:t>
            </a:r>
            <a:r>
              <a:rPr lang="en-GB" sz="2600" dirty="0" err="1"/>
              <a:t>visualizzare</a:t>
            </a:r>
            <a:r>
              <a:rPr lang="en-GB" sz="2600" dirty="0"/>
              <a:t> </a:t>
            </a:r>
            <a:r>
              <a:rPr lang="en-GB" sz="2600" dirty="0" err="1"/>
              <a:t>gli</a:t>
            </a:r>
            <a:r>
              <a:rPr lang="en-GB" sz="2600" dirty="0"/>
              <a:t> </a:t>
            </a:r>
            <a:r>
              <a:rPr lang="en-GB" sz="2600" dirty="0" err="1"/>
              <a:t>elementi</a:t>
            </a:r>
            <a:r>
              <a:rPr lang="en-GB" sz="2600" dirty="0"/>
              <a:t> </a:t>
            </a:r>
            <a:r>
              <a:rPr lang="en-GB" sz="2600" dirty="0" err="1"/>
              <a:t>contenuti</a:t>
            </a:r>
            <a:r>
              <a:rPr lang="en-GB" sz="2600" dirty="0"/>
              <a:t> </a:t>
            </a:r>
            <a:r>
              <a:rPr lang="en-GB" sz="2600" dirty="0" err="1"/>
              <a:t>nella</a:t>
            </a:r>
            <a:r>
              <a:rPr lang="en-GB" sz="2600" dirty="0"/>
              <a:t> </a:t>
            </a:r>
            <a:r>
              <a:rPr lang="en-GB" sz="2600" dirty="0" err="1"/>
              <a:t>pagina</a:t>
            </a:r>
            <a:r>
              <a:rPr lang="en-GB" sz="2600" dirty="0"/>
              <a:t> web.</a:t>
            </a:r>
          </a:p>
          <a:p>
            <a:r>
              <a:rPr lang="en-GB" sz="2600" dirty="0" err="1"/>
              <a:t>Tuttavia</a:t>
            </a:r>
            <a:r>
              <a:rPr lang="en-GB" sz="2600" dirty="0"/>
              <a:t> è </a:t>
            </a:r>
            <a:r>
              <a:rPr lang="en-GB" sz="2600" b="1" u="sng" dirty="0" err="1"/>
              <a:t>buona</a:t>
            </a:r>
            <a:r>
              <a:rPr lang="en-GB" sz="2600" b="1" u="sng" dirty="0"/>
              <a:t> </a:t>
            </a:r>
            <a:r>
              <a:rPr lang="en-GB" sz="2600" b="1" u="sng" dirty="0" err="1"/>
              <a:t>norma</a:t>
            </a:r>
            <a:r>
              <a:rPr lang="en-GB" sz="2600" dirty="0"/>
              <a:t> </a:t>
            </a:r>
            <a:r>
              <a:rPr lang="en-GB" sz="2600" dirty="0" err="1"/>
              <a:t>specificare</a:t>
            </a:r>
            <a:r>
              <a:rPr lang="en-GB" sz="2600" dirty="0"/>
              <a:t>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codice</a:t>
            </a:r>
            <a:r>
              <a:rPr lang="en-GB" sz="2600" dirty="0"/>
              <a:t> CSS in file </a:t>
            </a:r>
            <a:r>
              <a:rPr lang="en-GB" sz="2600" dirty="0" err="1"/>
              <a:t>esterni</a:t>
            </a:r>
            <a:endParaRPr lang="en-GB" sz="26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0F70F8D-8D64-4310-8494-18DB7D600E13}"/>
              </a:ext>
            </a:extLst>
          </p:cNvPr>
          <p:cNvSpPr/>
          <p:nvPr/>
        </p:nvSpPr>
        <p:spPr>
          <a:xfrm>
            <a:off x="3755740" y="4212533"/>
            <a:ext cx="4680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style</a:t>
            </a: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Courier"/>
                <a:cs typeface="Courier"/>
              </a:rPr>
              <a:t>type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="text/</a:t>
            </a:r>
            <a:r>
              <a:rPr lang="it-IT" dirty="0" err="1">
                <a:solidFill>
                  <a:srgbClr val="0000FF"/>
                </a:solidFill>
                <a:latin typeface="Courier"/>
                <a:cs typeface="Courier"/>
              </a:rPr>
              <a:t>css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"&gt;</a:t>
            </a:r>
          </a:p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 {</a:t>
            </a:r>
          </a:p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it-IT" dirty="0">
                <a:solidFill>
                  <a:srgbClr val="FF0000"/>
                </a:solidFill>
                <a:latin typeface="Courier"/>
                <a:cs typeface="Courier"/>
              </a:rPr>
              <a:t>background-color</a:t>
            </a: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: 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red</a:t>
            </a: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	 }</a:t>
            </a:r>
          </a:p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div</a:t>
            </a: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 {</a:t>
            </a:r>
          </a:p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		 </a:t>
            </a:r>
            <a:r>
              <a:rPr lang="it-IT" dirty="0">
                <a:solidFill>
                  <a:srgbClr val="FF0000"/>
                </a:solidFill>
                <a:latin typeface="Courier"/>
                <a:cs typeface="Courier"/>
              </a:rPr>
              <a:t>font-size</a:t>
            </a: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: 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15px</a:t>
            </a: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	 }</a:t>
            </a:r>
          </a:p>
          <a:p>
            <a:pPr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style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0954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 –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006" y="1988840"/>
            <a:ext cx="10121633" cy="2074815"/>
          </a:xfrm>
        </p:spPr>
        <p:txBody>
          <a:bodyPr>
            <a:normAutofit/>
          </a:bodyPr>
          <a:lstStyle/>
          <a:p>
            <a:r>
              <a:rPr lang="en-GB" sz="2600" dirty="0" err="1"/>
              <a:t>Consente</a:t>
            </a:r>
            <a:r>
              <a:rPr lang="en-GB" sz="2600" dirty="0"/>
              <a:t> di </a:t>
            </a:r>
            <a:r>
              <a:rPr lang="en-GB" sz="2600" dirty="0" err="1"/>
              <a:t>importare</a:t>
            </a:r>
            <a:r>
              <a:rPr lang="en-GB" sz="2600" dirty="0"/>
              <a:t> o </a:t>
            </a:r>
            <a:r>
              <a:rPr lang="en-GB" sz="2600" dirty="0" err="1"/>
              <a:t>definire</a:t>
            </a:r>
            <a:r>
              <a:rPr lang="en-GB" sz="2600" dirty="0"/>
              <a:t> </a:t>
            </a:r>
            <a:r>
              <a:rPr lang="en-GB" sz="2600" dirty="0" err="1"/>
              <a:t>dei</a:t>
            </a:r>
            <a:r>
              <a:rPr lang="en-GB" sz="2600" dirty="0"/>
              <a:t> </a:t>
            </a:r>
            <a:r>
              <a:rPr lang="en-GB" sz="2600" dirty="0" err="1"/>
              <a:t>codici</a:t>
            </a:r>
            <a:r>
              <a:rPr lang="en-GB" sz="2600" dirty="0"/>
              <a:t> da </a:t>
            </a:r>
            <a:r>
              <a:rPr lang="en-GB" sz="2600" dirty="0" err="1"/>
              <a:t>eseguire</a:t>
            </a:r>
            <a:r>
              <a:rPr lang="en-GB" sz="2600" dirty="0"/>
              <a:t> </a:t>
            </a:r>
            <a:r>
              <a:rPr lang="en-GB" sz="2600" dirty="0" err="1"/>
              <a:t>all’interno</a:t>
            </a:r>
            <a:r>
              <a:rPr lang="en-GB" sz="2600" dirty="0"/>
              <a:t> </a:t>
            </a:r>
            <a:r>
              <a:rPr lang="en-GB" sz="2600" dirty="0" err="1"/>
              <a:t>della</a:t>
            </a:r>
            <a:r>
              <a:rPr lang="en-GB" sz="2600" dirty="0"/>
              <a:t> </a:t>
            </a:r>
            <a:r>
              <a:rPr lang="en-GB" sz="2600" dirty="0" err="1"/>
              <a:t>pagina</a:t>
            </a:r>
            <a:r>
              <a:rPr lang="en-GB" sz="2600" dirty="0"/>
              <a:t> </a:t>
            </a:r>
            <a:r>
              <a:rPr lang="en-GB" sz="2600" dirty="0" err="1"/>
              <a:t>lato</a:t>
            </a:r>
            <a:r>
              <a:rPr lang="en-GB" sz="2600" dirty="0"/>
              <a:t> client</a:t>
            </a:r>
            <a:br>
              <a:rPr lang="en-GB" sz="2600" dirty="0"/>
            </a:br>
            <a:endParaRPr lang="en-GB" sz="2600" dirty="0"/>
          </a:p>
          <a:p>
            <a:r>
              <a:rPr lang="en-GB" sz="2600" dirty="0"/>
              <a:t>JavaScript, PHP, </a:t>
            </a:r>
            <a:r>
              <a:rPr lang="en-GB" sz="2600" dirty="0" err="1"/>
              <a:t>ecc</a:t>
            </a:r>
            <a:r>
              <a:rPr lang="en-GB" sz="2600" dirty="0"/>
              <a:t>.</a:t>
            </a:r>
          </a:p>
          <a:p>
            <a:endParaRPr lang="en-GB" sz="2600" dirty="0"/>
          </a:p>
          <a:p>
            <a:endParaRPr lang="en-GB" sz="2600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1631504" y="4635375"/>
            <a:ext cx="4762371" cy="644877"/>
          </a:xfrm>
          <a:custGeom>
            <a:avLst/>
            <a:gdLst>
              <a:gd name="G0" fmla="*/ 11671 1 2"/>
              <a:gd name="G1" fmla="*/ 6336 1 2"/>
              <a:gd name="G2" fmla="+- 6336 0 0"/>
              <a:gd name="G3" fmla="+- 11671 0 0"/>
              <a:gd name="T0" fmla="*/ 0 w 11676"/>
              <a:gd name="T1" fmla="*/ 0 h 6336"/>
              <a:gd name="T2" fmla="*/ G3 w 11676"/>
              <a:gd name="T3" fmla="*/ G2 h 6336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11676" h="6336">
                <a:moveTo>
                  <a:pt x="0" y="0"/>
                </a:moveTo>
                <a:lnTo>
                  <a:pt x="11671" y="0"/>
                </a:lnTo>
                <a:lnTo>
                  <a:pt x="11671" y="6336"/>
                </a:lnTo>
                <a:lnTo>
                  <a:pt x="0" y="633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5251F6"/>
                </a:solidFill>
              </a:rPr>
              <a:t>&lt;</a:t>
            </a:r>
            <a:r>
              <a:rPr lang="it-IT" dirty="0">
                <a:solidFill>
                  <a:srgbClr val="800000"/>
                </a:solidFill>
              </a:rPr>
              <a:t>script</a:t>
            </a:r>
            <a:r>
              <a:rPr lang="it-IT" dirty="0"/>
              <a:t> </a:t>
            </a:r>
            <a:r>
              <a:rPr lang="it-IT" dirty="0" err="1">
                <a:solidFill>
                  <a:srgbClr val="FD1616"/>
                </a:solidFill>
              </a:rPr>
              <a:t>type</a:t>
            </a:r>
            <a:r>
              <a:rPr lang="it-IT" dirty="0"/>
              <a:t>=”</a:t>
            </a:r>
            <a:r>
              <a:rPr lang="it-IT" dirty="0">
                <a:solidFill>
                  <a:srgbClr val="5251F6"/>
                </a:solidFill>
              </a:rPr>
              <a:t>text/</a:t>
            </a:r>
            <a:r>
              <a:rPr lang="it-IT" dirty="0" err="1">
                <a:solidFill>
                  <a:srgbClr val="5251F6"/>
                </a:solidFill>
              </a:rPr>
              <a:t>javascript</a:t>
            </a:r>
            <a:r>
              <a:rPr lang="it-IT" dirty="0"/>
              <a:t>”  </a:t>
            </a:r>
            <a:br>
              <a:rPr lang="it-IT" dirty="0"/>
            </a:br>
            <a:r>
              <a:rPr lang="it-IT" dirty="0"/>
              <a:t>              </a:t>
            </a:r>
            <a:r>
              <a:rPr lang="it-IT" dirty="0" err="1">
                <a:solidFill>
                  <a:srgbClr val="FD1616"/>
                </a:solidFill>
              </a:rPr>
              <a:t>src</a:t>
            </a:r>
            <a:r>
              <a:rPr lang="it-IT" dirty="0"/>
              <a:t>=”</a:t>
            </a:r>
            <a:r>
              <a:rPr lang="it-IT" dirty="0">
                <a:solidFill>
                  <a:srgbClr val="5251F6"/>
                </a:solidFill>
              </a:rPr>
              <a:t>/scripts/myScript</a:t>
            </a:r>
            <a:r>
              <a:rPr lang="it-IT" dirty="0"/>
              <a:t>.</a:t>
            </a:r>
            <a:r>
              <a:rPr lang="it-IT" dirty="0">
                <a:solidFill>
                  <a:srgbClr val="5251F6"/>
                </a:solidFill>
              </a:rPr>
              <a:t>js</a:t>
            </a:r>
            <a:r>
              <a:rPr lang="it-IT" dirty="0"/>
              <a:t>”</a:t>
            </a:r>
            <a:r>
              <a:rPr lang="it-IT" dirty="0">
                <a:solidFill>
                  <a:srgbClr val="5251F6"/>
                </a:solidFill>
              </a:rPr>
              <a:t>&gt;</a:t>
            </a:r>
            <a:endParaRPr lang="it-IT" dirty="0">
              <a:solidFill>
                <a:srgbClr val="5251F6"/>
              </a:solidFill>
              <a:latin typeface="Courier"/>
              <a:cs typeface="Courier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93EF333-F7C2-4AEC-A710-2FA688D2727C}"/>
              </a:ext>
            </a:extLst>
          </p:cNvPr>
          <p:cNvSpPr/>
          <p:nvPr/>
        </p:nvSpPr>
        <p:spPr>
          <a:xfrm>
            <a:off x="6795822" y="4635375"/>
            <a:ext cx="48447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script</a:t>
            </a: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Courier"/>
                <a:cs typeface="Courier"/>
              </a:rPr>
              <a:t>type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="text/</a:t>
            </a:r>
            <a:r>
              <a:rPr lang="it-IT" dirty="0" err="1">
                <a:solidFill>
                  <a:srgbClr val="0000FF"/>
                </a:solidFill>
                <a:latin typeface="Courier"/>
                <a:cs typeface="Courier"/>
              </a:rPr>
              <a:t>javascript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"&gt;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console.log(</a:t>
            </a:r>
            <a:r>
              <a:rPr lang="it-IT" dirty="0">
                <a:solidFill>
                  <a:srgbClr val="800000"/>
                </a:solidFill>
                <a:latin typeface="Montserrat" panose="00000500000000000000" pitchFamily="2" charset="0"/>
                <a:cs typeface="Courier"/>
              </a:rPr>
              <a:t>ʺ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Hello World!</a:t>
            </a:r>
            <a:r>
              <a:rPr lang="it-IT" dirty="0">
                <a:solidFill>
                  <a:srgbClr val="800000"/>
                </a:solidFill>
                <a:latin typeface="Montserrat" panose="00000500000000000000" pitchFamily="2" charset="0"/>
                <a:cs typeface="Courier"/>
              </a:rPr>
              <a:t> ʺ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);</a:t>
            </a:r>
            <a:endParaRPr lang="it-IT" dirty="0">
              <a:solidFill>
                <a:srgbClr val="000000"/>
              </a:solidFill>
              <a:latin typeface="Courier"/>
              <a:cs typeface="Courier"/>
            </a:endParaRP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</a:pPr>
            <a:r>
              <a:rPr lang="it-IT">
                <a:solidFill>
                  <a:srgbClr val="5251F6"/>
                </a:solidFill>
                <a:latin typeface="Courier"/>
                <a:cs typeface="Courier"/>
              </a:rPr>
              <a:t>&lt;/</a:t>
            </a:r>
            <a:r>
              <a:rPr lang="it-IT">
                <a:solidFill>
                  <a:srgbClr val="800000"/>
                </a:solidFill>
                <a:latin typeface="Courier"/>
                <a:cs typeface="Courier"/>
              </a:rPr>
              <a:t>script</a:t>
            </a:r>
            <a:r>
              <a:rPr lang="it-IT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endParaRPr lang="it-IT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502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 - Meta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081120" cy="2317269"/>
          </a:xfrm>
        </p:spPr>
        <p:txBody>
          <a:bodyPr>
            <a:noAutofit/>
          </a:bodyPr>
          <a:lstStyle/>
          <a:p>
            <a:r>
              <a:rPr lang="en-GB" sz="2600" dirty="0" err="1"/>
              <a:t>Forniscono</a:t>
            </a:r>
            <a:r>
              <a:rPr lang="en-GB" sz="2600" dirty="0"/>
              <a:t>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aggiuntive</a:t>
            </a:r>
            <a:r>
              <a:rPr lang="en-GB" sz="2600" dirty="0"/>
              <a:t> </a:t>
            </a:r>
            <a:r>
              <a:rPr lang="en-GB" sz="2600" dirty="0" err="1"/>
              <a:t>sulla</a:t>
            </a:r>
            <a:r>
              <a:rPr lang="en-GB" sz="2600" dirty="0"/>
              <a:t> </a:t>
            </a:r>
            <a:r>
              <a:rPr lang="en-GB" sz="2600" dirty="0" err="1"/>
              <a:t>pagina</a:t>
            </a:r>
            <a:r>
              <a:rPr lang="en-GB" sz="2600" dirty="0"/>
              <a:t> e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suoi</a:t>
            </a:r>
            <a:r>
              <a:rPr lang="en-GB" sz="2600" dirty="0"/>
              <a:t> </a:t>
            </a:r>
            <a:r>
              <a:rPr lang="en-GB" sz="2600" dirty="0" err="1"/>
              <a:t>contenuti</a:t>
            </a:r>
            <a:br>
              <a:rPr lang="en-GB" sz="2600" dirty="0"/>
            </a:br>
            <a:endParaRPr lang="en-GB" sz="2600" dirty="0"/>
          </a:p>
          <a:p>
            <a:r>
              <a:rPr lang="en-GB" sz="2600" dirty="0"/>
              <a:t>Le </a:t>
            </a:r>
            <a:r>
              <a:rPr lang="en-GB" sz="2600" dirty="0" err="1"/>
              <a:t>informazioni</a:t>
            </a:r>
            <a:r>
              <a:rPr lang="en-GB" sz="2600" dirty="0"/>
              <a:t> </a:t>
            </a:r>
            <a:r>
              <a:rPr lang="en-GB" sz="2600" dirty="0" err="1"/>
              <a:t>specificate</a:t>
            </a:r>
            <a:r>
              <a:rPr lang="en-GB" sz="2600" dirty="0"/>
              <a:t> </a:t>
            </a:r>
            <a:r>
              <a:rPr lang="en-GB" sz="2600" dirty="0" err="1"/>
              <a:t>usando</a:t>
            </a:r>
            <a:r>
              <a:rPr lang="en-GB" sz="2600" dirty="0"/>
              <a:t> </a:t>
            </a:r>
            <a:r>
              <a:rPr lang="en-GB" sz="2600" dirty="0" err="1"/>
              <a:t>i</a:t>
            </a:r>
            <a:r>
              <a:rPr lang="en-GB" sz="2600" dirty="0"/>
              <a:t> meta </a:t>
            </a:r>
            <a:r>
              <a:rPr lang="en-GB" sz="2600" dirty="0" err="1"/>
              <a:t>valori</a:t>
            </a:r>
            <a:r>
              <a:rPr lang="en-GB" sz="2600" dirty="0"/>
              <a:t> non </a:t>
            </a:r>
            <a:r>
              <a:rPr lang="en-GB" sz="2600" dirty="0" err="1"/>
              <a:t>vengono</a:t>
            </a:r>
            <a:r>
              <a:rPr lang="en-GB" sz="2600" dirty="0"/>
              <a:t> </a:t>
            </a:r>
            <a:r>
              <a:rPr lang="en-GB" sz="2600" dirty="0" err="1"/>
              <a:t>visualizzate</a:t>
            </a:r>
            <a:r>
              <a:rPr lang="en-GB" sz="2600" dirty="0"/>
              <a:t> </a:t>
            </a:r>
          </a:p>
          <a:p>
            <a:endParaRPr lang="en-GB" sz="2600" dirty="0"/>
          </a:p>
          <a:p>
            <a:r>
              <a:rPr lang="en-GB" sz="2600" dirty="0" err="1"/>
              <a:t>Sono</a:t>
            </a:r>
            <a:r>
              <a:rPr lang="en-GB" sz="2600" dirty="0"/>
              <a:t> </a:t>
            </a:r>
            <a:r>
              <a:rPr lang="en-GB" sz="2600" dirty="0" err="1"/>
              <a:t>composti</a:t>
            </a:r>
            <a:r>
              <a:rPr lang="en-GB" sz="2600" dirty="0"/>
              <a:t> da 3 </a:t>
            </a:r>
            <a:r>
              <a:rPr lang="en-GB" sz="2600" dirty="0" err="1"/>
              <a:t>coppie</a:t>
            </a:r>
            <a:r>
              <a:rPr lang="en-GB" sz="2600" dirty="0"/>
              <a:t> </a:t>
            </a:r>
            <a:r>
              <a:rPr lang="en-GB" sz="2600" dirty="0" err="1"/>
              <a:t>chiave-valore</a:t>
            </a:r>
            <a:r>
              <a:rPr lang="en-GB" sz="2600" dirty="0"/>
              <a:t>:</a:t>
            </a:r>
          </a:p>
          <a:p>
            <a:pPr lvl="1"/>
            <a:r>
              <a:rPr lang="en-GB" sz="2600" dirty="0"/>
              <a:t>HTTP-EQUIV</a:t>
            </a:r>
          </a:p>
          <a:p>
            <a:pPr lvl="1"/>
            <a:r>
              <a:rPr lang="en-GB" sz="2600" dirty="0"/>
              <a:t>Name</a:t>
            </a:r>
          </a:p>
          <a:p>
            <a:pPr lvl="1"/>
            <a:r>
              <a:rPr lang="en-GB" sz="2600" dirty="0"/>
              <a:t>Content</a:t>
            </a:r>
          </a:p>
          <a:p>
            <a:pPr marL="0" indent="0">
              <a:buNone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959088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 – Meta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081120" cy="4608512"/>
          </a:xfrm>
        </p:spPr>
        <p:txBody>
          <a:bodyPr>
            <a:normAutofit/>
          </a:bodyPr>
          <a:lstStyle/>
          <a:p>
            <a:r>
              <a:rPr lang="en-GB" sz="2600" dirty="0"/>
              <a:t>Keywords </a:t>
            </a:r>
            <a:r>
              <a:rPr lang="en-GB" sz="2600" dirty="0" err="1"/>
              <a:t>tipiche</a:t>
            </a:r>
            <a:r>
              <a:rPr lang="en-GB" sz="2600" dirty="0"/>
              <a:t> per </a:t>
            </a:r>
            <a:r>
              <a:rPr lang="en-GB" sz="2600" dirty="0" err="1"/>
              <a:t>l’attributo</a:t>
            </a:r>
            <a:r>
              <a:rPr lang="en-GB" sz="2600" dirty="0"/>
              <a:t> NAME </a:t>
            </a:r>
            <a:r>
              <a:rPr lang="en-GB" sz="2600" dirty="0" err="1"/>
              <a:t>sono</a:t>
            </a:r>
            <a:r>
              <a:rPr lang="en-GB" sz="2600" dirty="0"/>
              <a:t>:</a:t>
            </a:r>
          </a:p>
          <a:p>
            <a:pPr lvl="1"/>
            <a:r>
              <a:rPr lang="en-GB" sz="2600" dirty="0"/>
              <a:t>author</a:t>
            </a:r>
          </a:p>
          <a:p>
            <a:pPr lvl="1"/>
            <a:r>
              <a:rPr lang="en-GB" sz="2600" dirty="0"/>
              <a:t>description</a:t>
            </a:r>
          </a:p>
          <a:p>
            <a:pPr lvl="1"/>
            <a:r>
              <a:rPr lang="en-GB" sz="2600" dirty="0"/>
              <a:t>copyright</a:t>
            </a:r>
          </a:p>
          <a:p>
            <a:pPr lvl="1"/>
            <a:r>
              <a:rPr lang="en-GB" sz="2600" dirty="0"/>
              <a:t>generator</a:t>
            </a:r>
          </a:p>
          <a:p>
            <a:pPr lvl="1"/>
            <a:r>
              <a:rPr lang="en-GB" sz="2600" dirty="0"/>
              <a:t>robots</a:t>
            </a:r>
          </a:p>
          <a:p>
            <a:pPr lvl="1"/>
            <a:r>
              <a:rPr lang="en-GB" sz="2600" dirty="0"/>
              <a:t>language</a:t>
            </a:r>
            <a:br>
              <a:rPr lang="en-GB" sz="2600" dirty="0"/>
            </a:br>
            <a:endParaRPr lang="en-GB" sz="2600" dirty="0"/>
          </a:p>
          <a:p>
            <a:pPr marL="0" indent="0">
              <a:buNone/>
            </a:pP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&lt;meta </a:t>
            </a:r>
            <a:r>
              <a:rPr lang="it-IT" sz="2200" dirty="0">
                <a:solidFill>
                  <a:srgbClr val="0000FF"/>
                </a:solidFill>
                <a:latin typeface="Courier"/>
                <a:cs typeface="Courier"/>
              </a:rPr>
              <a:t>name=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"description" </a:t>
            </a:r>
            <a:r>
              <a:rPr lang="it-IT" sz="2200" dirty="0" err="1">
                <a:solidFill>
                  <a:srgbClr val="A31515"/>
                </a:solidFill>
                <a:latin typeface="Courier"/>
                <a:cs typeface="Courier"/>
              </a:rPr>
              <a:t>content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="Come usare i meta-tag"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/&gt;</a:t>
            </a:r>
          </a:p>
          <a:p>
            <a:endParaRPr lang="en-GB" sz="2600" dirty="0"/>
          </a:p>
          <a:p>
            <a:pPr marL="0" indent="0">
              <a:buNone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611340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HEAD - Esempio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6D63AAA7-EA4B-42A2-945D-A95223940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822450"/>
            <a:ext cx="10416480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	 </a:t>
            </a:r>
            <a:r>
              <a:rPr lang="it-IT" sz="22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&lt;!– Titolo pagina --&gt;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it-IT" sz="2200" dirty="0">
                <a:latin typeface="Courier"/>
                <a:cs typeface="Courier"/>
              </a:rPr>
              <a:t>    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&lt;</a:t>
            </a:r>
            <a:r>
              <a:rPr lang="it-IT" sz="2200" dirty="0" err="1">
                <a:solidFill>
                  <a:srgbClr val="204987"/>
                </a:solidFill>
                <a:latin typeface="Courier"/>
                <a:cs typeface="Courier"/>
              </a:rPr>
              <a:t>title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&gt;</a:t>
            </a:r>
            <a:r>
              <a:rPr lang="it-IT" sz="2200" dirty="0">
                <a:latin typeface="Courier"/>
                <a:cs typeface="Courier"/>
              </a:rPr>
              <a:t>Titolo visualizzato sulla </a:t>
            </a:r>
            <a:r>
              <a:rPr lang="it-IT" sz="2200" dirty="0" err="1">
                <a:latin typeface="Courier"/>
                <a:cs typeface="Courier"/>
              </a:rPr>
              <a:t>tab</a:t>
            </a:r>
            <a:r>
              <a:rPr lang="it-IT" sz="2200" dirty="0">
                <a:latin typeface="Courier"/>
                <a:cs typeface="Courier"/>
              </a:rPr>
              <a:t> del browser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&lt;/</a:t>
            </a:r>
            <a:r>
              <a:rPr lang="it-IT" sz="2200" dirty="0" err="1">
                <a:solidFill>
                  <a:srgbClr val="204987"/>
                </a:solidFill>
                <a:latin typeface="Courier"/>
                <a:cs typeface="Courier"/>
              </a:rPr>
              <a:t>title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&gt;</a:t>
            </a:r>
          </a:p>
          <a:p>
            <a:pPr>
              <a:lnSpc>
                <a:spcPct val="110000"/>
              </a:lnSpc>
            </a:pPr>
            <a:endParaRPr lang="it-IT" sz="2200" dirty="0">
              <a:solidFill>
                <a:srgbClr val="204987"/>
              </a:solidFill>
              <a:latin typeface="Courier"/>
              <a:cs typeface="Courier"/>
            </a:endParaRPr>
          </a:p>
          <a:p>
            <a:pPr>
              <a:lnSpc>
                <a:spcPct val="110000"/>
              </a:lnSpc>
            </a:pP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	 </a:t>
            </a:r>
            <a:r>
              <a:rPr lang="it-IT" sz="22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&lt;!– meta informazioni --&gt;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	 </a:t>
            </a:r>
            <a:r>
              <a:rPr lang="it-IT" sz="22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200" dirty="0">
                <a:solidFill>
                  <a:srgbClr val="800000"/>
                </a:solidFill>
                <a:latin typeface="Courier"/>
                <a:cs typeface="Courier"/>
              </a:rPr>
              <a:t>meta</a:t>
            </a:r>
            <a:r>
              <a:rPr lang="it-IT" sz="2200" dirty="0">
                <a:latin typeface="Courier"/>
                <a:cs typeface="Courier"/>
              </a:rPr>
              <a:t> </a:t>
            </a:r>
            <a:r>
              <a:rPr lang="it-IT" sz="2200" dirty="0" err="1">
                <a:solidFill>
                  <a:srgbClr val="5251F6"/>
                </a:solidFill>
                <a:latin typeface="Courier"/>
                <a:cs typeface="Courier"/>
              </a:rPr>
              <a:t>charset</a:t>
            </a:r>
            <a:r>
              <a:rPr lang="it-IT" sz="2200" dirty="0">
                <a:solidFill>
                  <a:srgbClr val="0000FF"/>
                </a:solidFill>
                <a:latin typeface="Courier"/>
                <a:cs typeface="Courier"/>
              </a:rPr>
              <a:t>="</a:t>
            </a:r>
            <a:r>
              <a:rPr lang="it-IT" sz="2200" dirty="0">
                <a:solidFill>
                  <a:srgbClr val="800000"/>
                </a:solidFill>
                <a:latin typeface="Courier"/>
                <a:cs typeface="Courier"/>
              </a:rPr>
              <a:t>utf-8</a:t>
            </a:r>
            <a:r>
              <a:rPr lang="it-IT" sz="2200" dirty="0">
                <a:solidFill>
                  <a:srgbClr val="0000FF"/>
                </a:solidFill>
                <a:latin typeface="Courier"/>
                <a:cs typeface="Courier"/>
              </a:rPr>
              <a:t>" /&gt;</a:t>
            </a:r>
            <a:endParaRPr lang="it-IT" sz="2200" dirty="0">
              <a:solidFill>
                <a:srgbClr val="204987"/>
              </a:solidFill>
              <a:latin typeface="Courier"/>
              <a:cs typeface="Courier"/>
            </a:endParaRPr>
          </a:p>
          <a:p>
            <a:pPr>
              <a:lnSpc>
                <a:spcPct val="110000"/>
              </a:lnSpc>
            </a:pPr>
            <a:r>
              <a:rPr lang="it-IT" sz="2200" dirty="0">
                <a:latin typeface="Courier"/>
                <a:cs typeface="Courier"/>
              </a:rPr>
              <a:t>    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&lt;meta </a:t>
            </a:r>
            <a:r>
              <a:rPr lang="it-IT" sz="2200" dirty="0">
                <a:solidFill>
                  <a:srgbClr val="0000FF"/>
                </a:solidFill>
                <a:latin typeface="Courier"/>
                <a:cs typeface="Courier"/>
              </a:rPr>
              <a:t>name=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sz="2200" dirty="0" err="1">
                <a:solidFill>
                  <a:srgbClr val="A31515"/>
                </a:solidFill>
                <a:latin typeface="Courier"/>
                <a:cs typeface="Courier"/>
              </a:rPr>
              <a:t>author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 </a:t>
            </a:r>
            <a:r>
              <a:rPr lang="it-IT" sz="2200" dirty="0" err="1">
                <a:solidFill>
                  <a:srgbClr val="A31515"/>
                </a:solidFill>
                <a:latin typeface="Courier"/>
                <a:cs typeface="Courier"/>
              </a:rPr>
              <a:t>content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="Alberto Angela"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/&gt;</a:t>
            </a:r>
          </a:p>
          <a:p>
            <a:pPr>
              <a:lnSpc>
                <a:spcPct val="110000"/>
              </a:lnSpc>
            </a:pPr>
            <a:endParaRPr lang="it-IT" sz="2200" dirty="0">
              <a:solidFill>
                <a:srgbClr val="204987"/>
              </a:solidFill>
              <a:latin typeface="Courier"/>
              <a:cs typeface="Courier"/>
            </a:endParaRPr>
          </a:p>
          <a:p>
            <a:pPr>
              <a:lnSpc>
                <a:spcPct val="110000"/>
              </a:lnSpc>
            </a:pP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	 </a:t>
            </a:r>
            <a:r>
              <a:rPr lang="it-IT" sz="22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&lt;!– link script --&gt;</a:t>
            </a:r>
          </a:p>
          <a:p>
            <a:pPr>
              <a:lnSpc>
                <a:spcPct val="110000"/>
              </a:lnSpc>
            </a:pPr>
            <a:r>
              <a:rPr lang="it-IT" sz="2200" dirty="0">
                <a:latin typeface="Courier"/>
                <a:cs typeface="Courier"/>
              </a:rPr>
              <a:t>    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&lt;style </a:t>
            </a:r>
            <a:r>
              <a:rPr lang="it-IT" sz="2200" dirty="0" err="1">
                <a:solidFill>
                  <a:srgbClr val="0000FF"/>
                </a:solidFill>
                <a:latin typeface="Courier"/>
                <a:cs typeface="Courier"/>
              </a:rPr>
              <a:t>type</a:t>
            </a:r>
            <a:r>
              <a:rPr lang="it-IT" sz="2200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"text/</a:t>
            </a:r>
            <a:r>
              <a:rPr lang="it-IT" sz="2200" dirty="0" err="1">
                <a:solidFill>
                  <a:srgbClr val="A31515"/>
                </a:solidFill>
                <a:latin typeface="Courier"/>
                <a:cs typeface="Courier"/>
              </a:rPr>
              <a:t>css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&gt;&lt;/style&gt;</a:t>
            </a:r>
          </a:p>
          <a:p>
            <a:pPr>
              <a:lnSpc>
                <a:spcPct val="110000"/>
              </a:lnSpc>
            </a:pPr>
            <a:r>
              <a:rPr lang="it-IT" sz="2200" dirty="0">
                <a:latin typeface="Courier"/>
                <a:cs typeface="Courier"/>
              </a:rPr>
              <a:t>    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&lt;link </a:t>
            </a:r>
            <a:r>
              <a:rPr lang="it-IT" sz="2200" dirty="0" err="1">
                <a:solidFill>
                  <a:srgbClr val="0000FF"/>
                </a:solidFill>
                <a:latin typeface="Courier"/>
                <a:cs typeface="Courier"/>
              </a:rPr>
              <a:t>rel</a:t>
            </a:r>
            <a:r>
              <a:rPr lang="it-IT" sz="2200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sz="2200" dirty="0" err="1">
                <a:solidFill>
                  <a:srgbClr val="A31515"/>
                </a:solidFill>
                <a:latin typeface="Courier"/>
                <a:cs typeface="Courier"/>
              </a:rPr>
              <a:t>stylesheet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 </a:t>
            </a:r>
            <a:r>
              <a:rPr lang="it-IT" sz="2200" dirty="0" err="1">
                <a:solidFill>
                  <a:srgbClr val="0000FF"/>
                </a:solidFill>
                <a:latin typeface="Courier"/>
                <a:cs typeface="Courier"/>
              </a:rPr>
              <a:t>type</a:t>
            </a:r>
            <a:r>
              <a:rPr lang="it-IT" sz="2200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"text/</a:t>
            </a:r>
            <a:r>
              <a:rPr lang="it-IT" sz="2200" dirty="0" err="1">
                <a:solidFill>
                  <a:srgbClr val="A31515"/>
                </a:solidFill>
                <a:latin typeface="Courier"/>
                <a:cs typeface="Courier"/>
              </a:rPr>
              <a:t>css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 </a:t>
            </a:r>
            <a:r>
              <a:rPr lang="it-IT" sz="2200" dirty="0" err="1">
                <a:solidFill>
                  <a:srgbClr val="0000FF"/>
                </a:solidFill>
                <a:latin typeface="Courier"/>
                <a:cs typeface="Courier"/>
              </a:rPr>
              <a:t>href</a:t>
            </a:r>
            <a:r>
              <a:rPr lang="it-IT" sz="2200" dirty="0">
                <a:solidFill>
                  <a:srgbClr val="0000FF"/>
                </a:solidFill>
                <a:latin typeface="Courier"/>
                <a:cs typeface="Courier"/>
              </a:rPr>
              <a:t>=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"mystyle.css"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it-IT" sz="2200" dirty="0">
                <a:latin typeface="Courier"/>
                <a:cs typeface="Courier"/>
              </a:rPr>
              <a:t>    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&lt;script </a:t>
            </a:r>
            <a:r>
              <a:rPr lang="it-IT" sz="2200" dirty="0" err="1">
                <a:solidFill>
                  <a:srgbClr val="204987"/>
                </a:solidFill>
                <a:latin typeface="Courier"/>
                <a:cs typeface="Courier"/>
              </a:rPr>
              <a:t>type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=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"text/</a:t>
            </a:r>
            <a:r>
              <a:rPr lang="it-IT" sz="2200" dirty="0" err="1">
                <a:solidFill>
                  <a:srgbClr val="A31515"/>
                </a:solidFill>
                <a:latin typeface="Courier"/>
                <a:cs typeface="Courier"/>
              </a:rPr>
              <a:t>javascript</a:t>
            </a:r>
            <a:r>
              <a:rPr lang="it-IT" sz="2200" dirty="0">
                <a:solidFill>
                  <a:srgbClr val="A31515"/>
                </a:solidFill>
                <a:latin typeface="Courier"/>
                <a:cs typeface="Courier"/>
              </a:rPr>
              <a:t>"</a:t>
            </a: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&gt;&lt;/script&gt;</a:t>
            </a:r>
          </a:p>
          <a:p>
            <a:pPr>
              <a:lnSpc>
                <a:spcPct val="110000"/>
              </a:lnSpc>
            </a:pPr>
            <a:r>
              <a:rPr lang="it-IT" sz="2200" dirty="0">
                <a:solidFill>
                  <a:srgbClr val="204987"/>
                </a:solidFill>
                <a:latin typeface="Courier"/>
                <a:cs typeface="Courier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39156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153128" cy="1485900"/>
          </a:xfrm>
        </p:spPr>
        <p:txBody>
          <a:bodyPr>
            <a:noAutofit/>
          </a:bodyPr>
          <a:lstStyle/>
          <a:p>
            <a:r>
              <a:rPr lang="en-GB" sz="2600" dirty="0"/>
              <a:t>In </a:t>
            </a:r>
            <a:r>
              <a:rPr lang="en-GB" sz="2600" dirty="0" err="1"/>
              <a:t>questa</a:t>
            </a:r>
            <a:r>
              <a:rPr lang="en-GB" sz="2600" dirty="0"/>
              <a:t> </a:t>
            </a:r>
            <a:r>
              <a:rPr lang="en-GB" sz="2600" dirty="0" err="1"/>
              <a:t>sezione</a:t>
            </a:r>
            <a:r>
              <a:rPr lang="en-GB" sz="2600" dirty="0"/>
              <a:t> </a:t>
            </a:r>
            <a:r>
              <a:rPr lang="en-GB" sz="2600" dirty="0" err="1"/>
              <a:t>trovano</a:t>
            </a:r>
            <a:r>
              <a:rPr lang="en-GB" sz="2600" dirty="0"/>
              <a:t> </a:t>
            </a:r>
            <a:r>
              <a:rPr lang="en-GB" sz="2600" dirty="0" err="1"/>
              <a:t>spazio</a:t>
            </a:r>
            <a:r>
              <a:rPr lang="en-GB" sz="2600" dirty="0"/>
              <a:t> </a:t>
            </a:r>
            <a:r>
              <a:rPr lang="en-GB" sz="2600" dirty="0" err="1"/>
              <a:t>gli</a:t>
            </a:r>
            <a:r>
              <a:rPr lang="en-GB" sz="2600" dirty="0"/>
              <a:t> </a:t>
            </a:r>
            <a:r>
              <a:rPr lang="en-GB" sz="2600" dirty="0" err="1"/>
              <a:t>elementi</a:t>
            </a:r>
            <a:r>
              <a:rPr lang="en-GB" sz="2600" dirty="0"/>
              <a:t> </a:t>
            </a:r>
            <a:r>
              <a:rPr lang="en-GB" sz="2600" dirty="0" err="1"/>
              <a:t>che</a:t>
            </a:r>
            <a:r>
              <a:rPr lang="en-GB" sz="2600" dirty="0"/>
              <a:t> </a:t>
            </a:r>
            <a:r>
              <a:rPr lang="en-GB" sz="2600" dirty="0" err="1"/>
              <a:t>definiscono</a:t>
            </a:r>
            <a:r>
              <a:rPr lang="en-GB" sz="2600" dirty="0"/>
              <a:t>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contenuto</a:t>
            </a:r>
            <a:r>
              <a:rPr lang="en-GB" sz="2600" dirty="0"/>
              <a:t> </a:t>
            </a:r>
            <a:r>
              <a:rPr lang="en-GB" sz="2600" dirty="0" err="1"/>
              <a:t>vero</a:t>
            </a:r>
            <a:r>
              <a:rPr lang="en-GB" sz="2600" dirty="0"/>
              <a:t> e proprio </a:t>
            </a:r>
            <a:r>
              <a:rPr lang="en-GB" sz="2600" dirty="0" err="1"/>
              <a:t>della</a:t>
            </a:r>
            <a:r>
              <a:rPr lang="en-GB" sz="2600" dirty="0"/>
              <a:t> </a:t>
            </a:r>
            <a:r>
              <a:rPr lang="en-GB" sz="2600" dirty="0" err="1"/>
              <a:t>pagina</a:t>
            </a:r>
            <a:endParaRPr lang="en-GB" sz="2600" dirty="0"/>
          </a:p>
          <a:p>
            <a:endParaRPr lang="en-GB" sz="2600" dirty="0"/>
          </a:p>
          <a:p>
            <a:pPr marL="0" indent="0">
              <a:buNone/>
            </a:pPr>
            <a:endParaRPr lang="en-GB" sz="2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915B93D-5104-418A-BA05-6E602C02A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34" y="3443868"/>
            <a:ext cx="4813732" cy="32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9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Come </a:t>
            </a:r>
            <a:r>
              <a:rPr lang="en-GB" err="1"/>
              <a:t>utilizzare</a:t>
            </a:r>
            <a:r>
              <a:rPr lang="en-GB"/>
              <a:t> </a:t>
            </a:r>
            <a:r>
              <a:rPr lang="en-GB" err="1"/>
              <a:t>l’HTML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8319858" cy="471877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it-IT" sz="2600" dirty="0"/>
              <a:t>Principalmente, l’HTML andrebbe utilizzato solo per definire la struttura della pagina web</a:t>
            </a:r>
          </a:p>
          <a:p>
            <a:pPr>
              <a:lnSpc>
                <a:spcPct val="120000"/>
              </a:lnSpc>
            </a:pPr>
            <a:r>
              <a:rPr lang="it-IT" sz="2600" b="1" dirty="0"/>
              <a:t>Purtroppo non sempre tutti seguono questo principio</a:t>
            </a:r>
          </a:p>
          <a:p>
            <a:pPr>
              <a:lnSpc>
                <a:spcPct val="120000"/>
              </a:lnSpc>
            </a:pPr>
            <a:r>
              <a:rPr lang="it-IT" sz="2600" dirty="0"/>
              <a:t>Ancora oggi viene utilizzato anche per definire il layout di una pagina web </a:t>
            </a:r>
            <a:r>
              <a:rPr lang="it-IT" sz="2600" b="1" dirty="0">
                <a:solidFill>
                  <a:srgbClr val="FF0000"/>
                </a:solidFill>
              </a:rPr>
              <a:t>SBAGLIATO</a:t>
            </a:r>
          </a:p>
          <a:p>
            <a:pPr>
              <a:lnSpc>
                <a:spcPct val="120000"/>
              </a:lnSpc>
            </a:pPr>
            <a:r>
              <a:rPr lang="it-IT" sz="2600" dirty="0">
                <a:solidFill>
                  <a:srgbClr val="325366"/>
                </a:solidFill>
              </a:rPr>
              <a:t>L’HTML permette di integrare tecnologie diverse per definire il layout e il contenuto di una pagina (es. CSS, JAVA, ecc.)</a:t>
            </a:r>
          </a:p>
          <a:p>
            <a:pPr>
              <a:lnSpc>
                <a:spcPct val="120000"/>
              </a:lnSpc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17492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900"/>
              <a:t>Caratteri Speciali e Accentati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1"/>
            <a:ext cx="10009112" cy="48691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600" dirty="0"/>
              <a:t>Un </a:t>
            </a:r>
            <a:r>
              <a:rPr lang="en-GB" sz="2600" dirty="0" err="1"/>
              <a:t>tipico</a:t>
            </a:r>
            <a:r>
              <a:rPr lang="en-GB" sz="2600" dirty="0"/>
              <a:t> </a:t>
            </a:r>
            <a:r>
              <a:rPr lang="en-GB" sz="2600" dirty="0" err="1"/>
              <a:t>problema</a:t>
            </a:r>
            <a:r>
              <a:rPr lang="en-GB" sz="2600" dirty="0"/>
              <a:t> </a:t>
            </a:r>
            <a:r>
              <a:rPr lang="en-GB" sz="2600" dirty="0" err="1"/>
              <a:t>nella</a:t>
            </a:r>
            <a:r>
              <a:rPr lang="en-GB" sz="2600" dirty="0"/>
              <a:t> </a:t>
            </a:r>
            <a:r>
              <a:rPr lang="en-GB" sz="2600" dirty="0" err="1"/>
              <a:t>visualizzazione</a:t>
            </a:r>
            <a:r>
              <a:rPr lang="en-GB" sz="2600" dirty="0"/>
              <a:t> </a:t>
            </a:r>
            <a:r>
              <a:rPr lang="en-GB" sz="2600" dirty="0" err="1"/>
              <a:t>dei</a:t>
            </a:r>
            <a:r>
              <a:rPr lang="en-GB" sz="2600" dirty="0"/>
              <a:t> </a:t>
            </a:r>
            <a:r>
              <a:rPr lang="en-GB" sz="2600" dirty="0" err="1"/>
              <a:t>contenuti</a:t>
            </a:r>
            <a:r>
              <a:rPr lang="en-GB" sz="2600" dirty="0"/>
              <a:t> di un </a:t>
            </a:r>
            <a:r>
              <a:rPr lang="en-GB" sz="2600" dirty="0" err="1"/>
              <a:t>testo</a:t>
            </a:r>
            <a:r>
              <a:rPr lang="en-GB" sz="2600" dirty="0"/>
              <a:t> </a:t>
            </a:r>
            <a:r>
              <a:rPr lang="en-GB" sz="2600" dirty="0" err="1"/>
              <a:t>sono</a:t>
            </a:r>
            <a:r>
              <a:rPr lang="en-GB" sz="2600" dirty="0"/>
              <a:t>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caratteri</a:t>
            </a:r>
            <a:r>
              <a:rPr lang="en-GB" sz="2600" dirty="0"/>
              <a:t> </a:t>
            </a:r>
            <a:r>
              <a:rPr lang="en-GB" sz="2600" dirty="0" err="1"/>
              <a:t>speciali</a:t>
            </a:r>
            <a:r>
              <a:rPr lang="en-GB" sz="2600" dirty="0"/>
              <a:t> o </a:t>
            </a:r>
            <a:r>
              <a:rPr lang="en-GB" sz="2600" dirty="0" err="1"/>
              <a:t>accentati</a:t>
            </a:r>
            <a:r>
              <a:rPr lang="en-GB" sz="2600" dirty="0"/>
              <a:t>.</a:t>
            </a:r>
          </a:p>
          <a:p>
            <a:pPr>
              <a:lnSpc>
                <a:spcPct val="120000"/>
              </a:lnSpc>
            </a:pPr>
            <a:r>
              <a:rPr lang="en-GB" sz="2600" dirty="0"/>
              <a:t>Due </a:t>
            </a:r>
            <a:r>
              <a:rPr lang="en-GB" sz="2600" dirty="0" err="1"/>
              <a:t>soluzioni</a:t>
            </a:r>
            <a:r>
              <a:rPr lang="en-GB" sz="2600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GB" sz="2600" dirty="0" err="1"/>
              <a:t>Usare</a:t>
            </a:r>
            <a:r>
              <a:rPr lang="en-GB" sz="2600" dirty="0"/>
              <a:t> </a:t>
            </a:r>
            <a:r>
              <a:rPr lang="en-GB" sz="2600" dirty="0" err="1"/>
              <a:t>l’apposito</a:t>
            </a:r>
            <a:r>
              <a:rPr lang="en-GB" sz="2600" dirty="0"/>
              <a:t> meta-tag (la </a:t>
            </a:r>
            <a:r>
              <a:rPr lang="en-GB" sz="2600" dirty="0" err="1"/>
              <a:t>versione</a:t>
            </a:r>
            <a:r>
              <a:rPr lang="en-GB" sz="2600" dirty="0"/>
              <a:t> HTML5 lo include </a:t>
            </a:r>
            <a:r>
              <a:rPr lang="en-GB" sz="2600" dirty="0" err="1"/>
              <a:t>automaticamente</a:t>
            </a:r>
            <a:r>
              <a:rPr lang="en-GB" sz="2600" dirty="0"/>
              <a:t> senza </a:t>
            </a:r>
            <a:r>
              <a:rPr lang="en-GB" sz="2600" dirty="0" err="1"/>
              <a:t>doverlo</a:t>
            </a:r>
            <a:r>
              <a:rPr lang="en-GB" sz="2600" dirty="0"/>
              <a:t> </a:t>
            </a:r>
            <a:r>
              <a:rPr lang="en-GB" sz="2600" dirty="0" err="1"/>
              <a:t>specificare</a:t>
            </a:r>
            <a:r>
              <a:rPr lang="en-GB" sz="2600" dirty="0"/>
              <a:t>)</a:t>
            </a:r>
            <a:br>
              <a:rPr lang="en-GB" sz="2600" dirty="0"/>
            </a:b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600" dirty="0">
                <a:solidFill>
                  <a:srgbClr val="800000"/>
                </a:solidFill>
                <a:latin typeface="Courier"/>
                <a:cs typeface="Courier"/>
              </a:rPr>
              <a:t>meta</a:t>
            </a:r>
            <a:r>
              <a:rPr lang="it-IT" sz="2600" dirty="0">
                <a:latin typeface="Courier"/>
                <a:cs typeface="Courier"/>
              </a:rPr>
              <a:t> 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charset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="utf-8" /&gt;</a:t>
            </a:r>
            <a:endParaRPr lang="en-GB" sz="2600" dirty="0"/>
          </a:p>
          <a:p>
            <a:pPr lvl="1">
              <a:lnSpc>
                <a:spcPct val="120000"/>
              </a:lnSpc>
            </a:pPr>
            <a:r>
              <a:rPr lang="en-GB" sz="2600" dirty="0"/>
              <a:t> </a:t>
            </a:r>
            <a:r>
              <a:rPr lang="en-GB" sz="2600" dirty="0" err="1"/>
              <a:t>Oppure</a:t>
            </a:r>
            <a:r>
              <a:rPr lang="en-GB" sz="2600" dirty="0"/>
              <a:t> </a:t>
            </a:r>
            <a:r>
              <a:rPr lang="en-GB" sz="2600" dirty="0" err="1"/>
              <a:t>utilizzare</a:t>
            </a:r>
            <a:r>
              <a:rPr lang="en-GB" sz="2600" dirty="0"/>
              <a:t> </a:t>
            </a:r>
            <a:r>
              <a:rPr lang="en-GB" sz="2600" dirty="0" err="1"/>
              <a:t>dei</a:t>
            </a:r>
            <a:r>
              <a:rPr lang="en-GB" sz="2600" dirty="0"/>
              <a:t> </a:t>
            </a:r>
            <a:r>
              <a:rPr lang="en-GB" sz="2600" dirty="0" err="1"/>
              <a:t>codici</a:t>
            </a:r>
            <a:r>
              <a:rPr lang="en-GB" sz="2600" dirty="0"/>
              <a:t> </a:t>
            </a:r>
            <a:r>
              <a:rPr lang="en-GB" sz="2600" dirty="0" err="1"/>
              <a:t>speciali</a:t>
            </a:r>
            <a:br>
              <a:rPr lang="en-GB" sz="2600" dirty="0"/>
            </a:br>
            <a:r>
              <a:rPr lang="en-GB" sz="2600" dirty="0"/>
              <a:t>à =&gt;  </a:t>
            </a: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&amp;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agrave</a:t>
            </a: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br>
              <a:rPr lang="en-GB" sz="2600" dirty="0">
                <a:latin typeface="Courier"/>
                <a:cs typeface="Courier"/>
              </a:rPr>
            </a:br>
            <a:r>
              <a:rPr lang="en-GB" sz="2600" dirty="0"/>
              <a:t>á =&gt;  </a:t>
            </a: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&amp;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aacute</a:t>
            </a: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700405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BODY -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48842"/>
            <a:ext cx="10416480" cy="4909157"/>
          </a:xfrm>
        </p:spPr>
        <p:txBody>
          <a:bodyPr>
            <a:noAutofit/>
          </a:bodyPr>
          <a:lstStyle/>
          <a:p>
            <a:r>
              <a:rPr lang="en-GB" sz="2600" dirty="0" err="1"/>
              <a:t>Rappresentano</a:t>
            </a:r>
            <a:r>
              <a:rPr lang="en-GB" sz="2600" dirty="0"/>
              <a:t>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titoli</a:t>
            </a:r>
            <a:r>
              <a:rPr lang="en-GB" sz="2600" dirty="0"/>
              <a:t> </a:t>
            </a:r>
            <a:r>
              <a:rPr lang="en-GB" sz="2600" dirty="0" err="1"/>
              <a:t>dei</a:t>
            </a:r>
            <a:r>
              <a:rPr lang="en-GB" sz="2600" dirty="0"/>
              <a:t> </a:t>
            </a:r>
            <a:r>
              <a:rPr lang="en-GB" sz="2600" dirty="0" err="1"/>
              <a:t>vari</a:t>
            </a:r>
            <a:r>
              <a:rPr lang="en-GB" sz="2600" dirty="0"/>
              <a:t> </a:t>
            </a:r>
            <a:r>
              <a:rPr lang="en-GB" sz="2600" dirty="0" err="1"/>
              <a:t>capitoli</a:t>
            </a:r>
            <a:r>
              <a:rPr lang="en-GB" sz="2600" dirty="0"/>
              <a:t> di una </a:t>
            </a:r>
            <a:r>
              <a:rPr lang="en-GB" sz="2600" dirty="0" err="1"/>
              <a:t>pagina</a:t>
            </a:r>
            <a:r>
              <a:rPr lang="en-GB" sz="2600" dirty="0"/>
              <a:t>:</a:t>
            </a:r>
          </a:p>
          <a:p>
            <a:pPr lvl="1"/>
            <a:r>
              <a:rPr lang="en-GB" sz="2200" dirty="0" err="1"/>
              <a:t>Facilitano</a:t>
            </a:r>
            <a:r>
              <a:rPr lang="en-GB" sz="2200" dirty="0"/>
              <a:t> la </a:t>
            </a:r>
            <a:r>
              <a:rPr lang="en-GB" sz="2200" dirty="0" err="1"/>
              <a:t>lettura</a:t>
            </a:r>
            <a:r>
              <a:rPr lang="en-GB" sz="2200" dirty="0"/>
              <a:t> del </a:t>
            </a:r>
            <a:r>
              <a:rPr lang="en-GB" sz="2200" dirty="0" err="1"/>
              <a:t>documento</a:t>
            </a:r>
            <a:endParaRPr lang="en-GB" sz="2200" dirty="0"/>
          </a:p>
          <a:p>
            <a:pPr lvl="1"/>
            <a:r>
              <a:rPr lang="en-GB" sz="2200" dirty="0"/>
              <a:t>I </a:t>
            </a:r>
            <a:r>
              <a:rPr lang="en-GB" sz="2200" dirty="0" err="1"/>
              <a:t>motori</a:t>
            </a:r>
            <a:r>
              <a:rPr lang="en-GB" sz="2200" dirty="0"/>
              <a:t> </a:t>
            </a:r>
            <a:r>
              <a:rPr lang="en-GB" sz="2200"/>
              <a:t>di ricerca </a:t>
            </a:r>
            <a:r>
              <a:rPr lang="en-GB" sz="2200" dirty="0"/>
              <a:t>li </a:t>
            </a:r>
            <a:r>
              <a:rPr lang="en-GB" sz="2200" dirty="0" err="1"/>
              <a:t>utilizzano</a:t>
            </a:r>
            <a:r>
              <a:rPr lang="en-GB" sz="2200" dirty="0"/>
              <a:t> per </a:t>
            </a:r>
            <a:r>
              <a:rPr lang="en-GB" sz="2200" dirty="0" err="1"/>
              <a:t>analizzare</a:t>
            </a:r>
            <a:r>
              <a:rPr lang="en-GB" sz="2200" dirty="0"/>
              <a:t> </a:t>
            </a:r>
            <a:r>
              <a:rPr lang="en-GB" sz="2200" dirty="0" err="1"/>
              <a:t>il</a:t>
            </a:r>
            <a:r>
              <a:rPr lang="en-GB" sz="2200" dirty="0"/>
              <a:t> </a:t>
            </a:r>
            <a:r>
              <a:rPr lang="en-GB" sz="2200" dirty="0" err="1"/>
              <a:t>contenuto</a:t>
            </a:r>
            <a:r>
              <a:rPr lang="en-GB" sz="2200" dirty="0"/>
              <a:t> </a:t>
            </a:r>
            <a:r>
              <a:rPr lang="en-GB" sz="2200" dirty="0" err="1"/>
              <a:t>della</a:t>
            </a:r>
            <a:r>
              <a:rPr lang="en-GB" sz="2200" dirty="0"/>
              <a:t> </a:t>
            </a:r>
            <a:r>
              <a:rPr lang="en-GB" sz="2200" dirty="0" err="1"/>
              <a:t>pagina</a:t>
            </a:r>
            <a:endParaRPr lang="en-GB" sz="2200" dirty="0"/>
          </a:p>
          <a:p>
            <a:r>
              <a:rPr lang="en-GB" sz="2600" u="sng" dirty="0"/>
              <a:t>Non </a:t>
            </a:r>
            <a:r>
              <a:rPr lang="en-GB" sz="2600" u="sng" dirty="0" err="1"/>
              <a:t>servono</a:t>
            </a:r>
            <a:r>
              <a:rPr lang="en-GB" sz="2600" u="sng" dirty="0"/>
              <a:t> per </a:t>
            </a:r>
            <a:r>
              <a:rPr lang="en-GB" sz="2600" u="sng" dirty="0" err="1"/>
              <a:t>ingrandire</a:t>
            </a:r>
            <a:r>
              <a:rPr lang="en-GB" sz="2600" u="sng" dirty="0"/>
              <a:t> </a:t>
            </a:r>
            <a:r>
              <a:rPr lang="en-GB" sz="2600" u="sng" dirty="0" err="1"/>
              <a:t>il</a:t>
            </a:r>
            <a:r>
              <a:rPr lang="en-GB" sz="2600" u="sng" dirty="0"/>
              <a:t> </a:t>
            </a:r>
            <a:r>
              <a:rPr lang="en-GB" sz="2600" u="sng" dirty="0" err="1"/>
              <a:t>testo</a:t>
            </a:r>
            <a:endParaRPr lang="en-GB" sz="2600" u="sng" dirty="0"/>
          </a:p>
          <a:p>
            <a:r>
              <a:rPr lang="it-IT" sz="2600" dirty="0"/>
              <a:t>Sono 6:</a:t>
            </a:r>
          </a:p>
          <a:p>
            <a:pPr lvl="1"/>
            <a:r>
              <a:rPr lang="it-IT" dirty="0"/>
              <a:t>&lt;h1&gt; (Titolo principale)</a:t>
            </a:r>
          </a:p>
          <a:p>
            <a:pPr lvl="1"/>
            <a:r>
              <a:rPr lang="it-IT" dirty="0"/>
              <a:t>&lt;h2&gt; (sottotitolo)</a:t>
            </a:r>
          </a:p>
          <a:p>
            <a:pPr lvl="1"/>
            <a:r>
              <a:rPr lang="it-IT" dirty="0"/>
              <a:t>&lt;h3&gt; (sotto-sottotitolo)</a:t>
            </a:r>
          </a:p>
          <a:p>
            <a:pPr lvl="1"/>
            <a:r>
              <a:rPr lang="it-IT" dirty="0"/>
              <a:t>&lt;h4&gt;</a:t>
            </a:r>
          </a:p>
          <a:p>
            <a:pPr lvl="1"/>
            <a:r>
              <a:rPr lang="it-IT" dirty="0"/>
              <a:t>&lt;h5&gt;</a:t>
            </a:r>
          </a:p>
          <a:p>
            <a:pPr lvl="1"/>
            <a:r>
              <a:rPr lang="it-IT" dirty="0"/>
              <a:t>&lt;h6&gt;</a:t>
            </a:r>
          </a:p>
          <a:p>
            <a:pPr lvl="1"/>
            <a:endParaRPr lang="it-IT" sz="2600" dirty="0"/>
          </a:p>
          <a:p>
            <a:pPr lvl="1"/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2176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BODY – Heading </a:t>
            </a:r>
            <a:r>
              <a:rPr lang="en-GB" dirty="0" err="1"/>
              <a:t>Esempio</a:t>
            </a:r>
            <a:endParaRPr lang="en-GB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1775520" y="1953690"/>
            <a:ext cx="5328592" cy="3291755"/>
          </a:xfrm>
          <a:custGeom>
            <a:avLst/>
            <a:gdLst>
              <a:gd name="G0" fmla="*/ 9301 1 2"/>
              <a:gd name="G1" fmla="*/ 4984 1 2"/>
              <a:gd name="G2" fmla="+- 4984 0 0"/>
              <a:gd name="G3" fmla="+- 9301 0 0"/>
              <a:gd name="T0" fmla="*/ 0 w 9306"/>
              <a:gd name="T1" fmla="*/ 0 h 4984"/>
              <a:gd name="T2" fmla="*/ G3 w 9306"/>
              <a:gd name="T3" fmla="*/ G2 h 4984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9306" h="4984">
                <a:moveTo>
                  <a:pt x="0" y="0"/>
                </a:moveTo>
                <a:lnTo>
                  <a:pt x="9301" y="0"/>
                </a:lnTo>
                <a:lnTo>
                  <a:pt x="9301" y="4984"/>
                </a:lnTo>
                <a:lnTo>
                  <a:pt x="0" y="4984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</a:pP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body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</a:pPr>
            <a:r>
              <a:rPr lang="it-IT" sz="2600" dirty="0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	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h1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  <a:r>
              <a:rPr lang="it-IT" sz="2600" dirty="0" err="1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Heading</a:t>
            </a:r>
            <a:r>
              <a:rPr lang="it-IT" sz="2600" dirty="0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 h1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&lt;/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h1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</a:pPr>
            <a:r>
              <a:rPr lang="it-IT" sz="2600" dirty="0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	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h2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  <a:r>
              <a:rPr lang="it-IT" sz="2600" dirty="0" err="1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Heading</a:t>
            </a:r>
            <a:r>
              <a:rPr lang="it-IT" sz="2600" dirty="0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 h2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&lt;/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h2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</a:pP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	&lt;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h3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  <a:r>
              <a:rPr lang="it-IT" sz="2600" dirty="0" err="1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Heading</a:t>
            </a:r>
            <a:r>
              <a:rPr lang="it-IT" sz="2600" dirty="0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 h3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&lt;/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h3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</a:pP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h4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  <a:r>
              <a:rPr lang="it-IT" sz="2600" dirty="0" err="1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Heading</a:t>
            </a:r>
            <a:r>
              <a:rPr lang="it-IT" sz="2600" dirty="0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 h4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&lt;/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h4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</a:pP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h5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  <a:r>
              <a:rPr lang="it-IT" sz="2600" dirty="0" err="1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Heading</a:t>
            </a:r>
            <a:r>
              <a:rPr lang="it-IT" sz="2600" dirty="0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 h5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&lt;/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h5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</a:pP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h6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  <a:r>
              <a:rPr lang="it-IT" sz="2600" dirty="0" err="1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Heading</a:t>
            </a:r>
            <a:r>
              <a:rPr lang="it-IT" sz="2600" dirty="0">
                <a:solidFill>
                  <a:srgbClr val="000000"/>
                </a:solidFill>
                <a:latin typeface="+mj-lt"/>
                <a:ea typeface="Courier" charset="0"/>
                <a:cs typeface="Courier" charset="0"/>
              </a:rPr>
              <a:t> h6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&lt;/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h6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  <a:endParaRPr lang="it-IT" sz="2600" dirty="0">
              <a:solidFill>
                <a:srgbClr val="000000"/>
              </a:solidFill>
              <a:latin typeface="+mj-lt"/>
              <a:ea typeface="Courier" charset="0"/>
              <a:cs typeface="Courier" charset="0"/>
            </a:endParaRP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</a:pP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&lt;/</a:t>
            </a:r>
            <a:r>
              <a:rPr lang="it-IT" sz="2600" dirty="0">
                <a:solidFill>
                  <a:srgbClr val="800000"/>
                </a:solidFill>
                <a:latin typeface="+mj-lt"/>
                <a:ea typeface="Courier" charset="0"/>
                <a:cs typeface="Courier" charset="0"/>
              </a:rPr>
              <a:t>body</a:t>
            </a:r>
            <a:r>
              <a:rPr lang="it-IT" sz="2600" dirty="0">
                <a:solidFill>
                  <a:srgbClr val="0000FF"/>
                </a:solidFill>
                <a:latin typeface="+mj-lt"/>
                <a:ea typeface="Courier" charset="0"/>
                <a:cs typeface="Courier" charset="0"/>
              </a:rPr>
              <a:t>&gt;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9633936-AD2D-4AD8-9470-0BEA1FED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953690"/>
            <a:ext cx="3496163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37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BODY - </a:t>
            </a:r>
            <a:r>
              <a:rPr lang="en-GB" dirty="0" err="1"/>
              <a:t>Paragrafi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081120" cy="4392488"/>
          </a:xfrm>
        </p:spPr>
        <p:txBody>
          <a:bodyPr>
            <a:normAutofit/>
          </a:bodyPr>
          <a:lstStyle/>
          <a:p>
            <a:r>
              <a:rPr lang="en-GB" sz="2600" dirty="0" err="1"/>
              <a:t>Contenitori</a:t>
            </a:r>
            <a:r>
              <a:rPr lang="en-GB" sz="2600" dirty="0"/>
              <a:t> per </a:t>
            </a:r>
            <a:r>
              <a:rPr lang="en-GB" sz="2600" dirty="0" err="1"/>
              <a:t>i</a:t>
            </a:r>
            <a:r>
              <a:rPr lang="en-GB" sz="2600" dirty="0"/>
              <a:t> </a:t>
            </a:r>
            <a:r>
              <a:rPr lang="en-GB" sz="2600" dirty="0" err="1"/>
              <a:t>blocchi</a:t>
            </a:r>
            <a:r>
              <a:rPr lang="en-GB" sz="2600" dirty="0"/>
              <a:t> di </a:t>
            </a:r>
            <a:r>
              <a:rPr lang="en-GB" sz="2600" dirty="0" err="1"/>
              <a:t>testo</a:t>
            </a:r>
            <a:r>
              <a:rPr lang="en-GB" sz="2600" dirty="0"/>
              <a:t> </a:t>
            </a:r>
          </a:p>
          <a:p>
            <a:r>
              <a:rPr lang="en-GB" sz="2600" dirty="0" err="1"/>
              <a:t>Sono</a:t>
            </a:r>
            <a:r>
              <a:rPr lang="en-GB" sz="2600" dirty="0"/>
              <a:t> </a:t>
            </a:r>
            <a:r>
              <a:rPr lang="en-GB" sz="2600" dirty="0" err="1"/>
              <a:t>rappresentati</a:t>
            </a:r>
            <a:r>
              <a:rPr lang="en-GB" sz="2600" dirty="0"/>
              <a:t> </a:t>
            </a:r>
            <a:r>
              <a:rPr lang="en-GB" sz="2600" dirty="0" err="1"/>
              <a:t>dall'elemento</a:t>
            </a:r>
            <a:r>
              <a:rPr lang="en-GB" sz="2600" dirty="0"/>
              <a:t> </a:t>
            </a:r>
            <a:r>
              <a:rPr lang="it-IT" sz="2600" dirty="0">
                <a:solidFill>
                  <a:srgbClr val="0000FF"/>
                </a:solidFill>
                <a:latin typeface="Courier"/>
                <a:ea typeface="ＭＳ Ｐゴシック" charset="0"/>
                <a:cs typeface="Courier"/>
              </a:rPr>
              <a:t>&lt;</a:t>
            </a:r>
            <a:r>
              <a:rPr lang="it-IT" sz="2600" dirty="0">
                <a:solidFill>
                  <a:srgbClr val="800000"/>
                </a:solidFill>
                <a:latin typeface="Courier"/>
                <a:ea typeface="ＭＳ Ｐゴシック" charset="0"/>
                <a:cs typeface="Courier"/>
              </a:rPr>
              <a:t>p</a:t>
            </a:r>
            <a:r>
              <a:rPr lang="it-IT" sz="2600" dirty="0">
                <a:solidFill>
                  <a:srgbClr val="0000FF"/>
                </a:solidFill>
                <a:latin typeface="Courier"/>
                <a:ea typeface="ＭＳ Ｐゴシック" charset="0"/>
                <a:cs typeface="Courier"/>
              </a:rPr>
              <a:t>&gt;</a:t>
            </a:r>
            <a:endParaRPr lang="en-GB" sz="2600" dirty="0">
              <a:latin typeface="Courier"/>
              <a:cs typeface="Courier"/>
            </a:endParaRPr>
          </a:p>
          <a:p>
            <a:r>
              <a:rPr lang="en-GB" sz="2600" dirty="0"/>
              <a:t>NB: </a:t>
            </a:r>
            <a:r>
              <a:rPr lang="en-GB" sz="2600" dirty="0" err="1"/>
              <a:t>i</a:t>
            </a:r>
            <a:r>
              <a:rPr lang="en-GB" sz="2600" dirty="0"/>
              <a:t> browser non </a:t>
            </a:r>
            <a:r>
              <a:rPr lang="en-GB" sz="2600" dirty="0" err="1"/>
              <a:t>considerano</a:t>
            </a:r>
            <a:r>
              <a:rPr lang="en-GB" sz="2600" dirty="0"/>
              <a:t> </a:t>
            </a:r>
            <a:r>
              <a:rPr lang="en-GB" sz="2600" dirty="0" err="1"/>
              <a:t>gli</a:t>
            </a:r>
            <a:r>
              <a:rPr lang="en-GB" sz="2600" dirty="0"/>
              <a:t> </a:t>
            </a:r>
            <a:r>
              <a:rPr lang="en-GB" sz="2600" dirty="0" err="1"/>
              <a:t>spazi</a:t>
            </a:r>
            <a:r>
              <a:rPr lang="en-GB" sz="2600" dirty="0"/>
              <a:t> e </a:t>
            </a:r>
            <a:r>
              <a:rPr lang="en-GB" sz="2600" dirty="0" err="1"/>
              <a:t>gli</a:t>
            </a:r>
            <a:r>
              <a:rPr lang="en-GB" sz="2600" dirty="0"/>
              <a:t> </a:t>
            </a:r>
            <a:r>
              <a:rPr lang="en-GB" sz="2600" dirty="0" err="1"/>
              <a:t>accapo</a:t>
            </a:r>
            <a:r>
              <a:rPr lang="en-GB" sz="2600" dirty="0"/>
              <a:t> </a:t>
            </a:r>
            <a:r>
              <a:rPr lang="en-GB" sz="2600" dirty="0" err="1"/>
              <a:t>presenti</a:t>
            </a:r>
            <a:r>
              <a:rPr lang="en-GB" sz="2600" dirty="0"/>
              <a:t> </a:t>
            </a:r>
            <a:r>
              <a:rPr lang="en-GB" sz="2600" dirty="0" err="1"/>
              <a:t>nei</a:t>
            </a:r>
            <a:r>
              <a:rPr lang="en-GB" sz="2600" dirty="0"/>
              <a:t> </a:t>
            </a:r>
            <a:r>
              <a:rPr lang="en-GB" sz="2600" dirty="0" err="1"/>
              <a:t>paragrafi</a:t>
            </a:r>
            <a:r>
              <a:rPr lang="en-GB" sz="2600" dirty="0"/>
              <a:t>.   </a:t>
            </a:r>
          </a:p>
          <a:p>
            <a:r>
              <a:rPr lang="en-GB" sz="2600" dirty="0"/>
              <a:t>Si </a:t>
            </a:r>
            <a:r>
              <a:rPr lang="en-GB" sz="2600" dirty="0" err="1"/>
              <a:t>va</a:t>
            </a:r>
            <a:r>
              <a:rPr lang="en-GB" sz="2600" dirty="0"/>
              <a:t> a capo </a:t>
            </a:r>
            <a:r>
              <a:rPr lang="en-GB" sz="2600" dirty="0" err="1"/>
              <a:t>usando</a:t>
            </a:r>
            <a:r>
              <a:rPr lang="en-GB" sz="2600" dirty="0"/>
              <a:t> </a:t>
            </a:r>
            <a:r>
              <a:rPr lang="en-GB" sz="2600" dirty="0" err="1"/>
              <a:t>il</a:t>
            </a:r>
            <a:r>
              <a:rPr lang="en-GB" sz="2600" dirty="0"/>
              <a:t> tag </a:t>
            </a:r>
            <a:r>
              <a:rPr lang="it-IT" sz="2600" dirty="0">
                <a:solidFill>
                  <a:srgbClr val="0000FF"/>
                </a:solidFill>
                <a:latin typeface="Courier"/>
                <a:ea typeface="ＭＳ Ｐゴシック" charset="0"/>
                <a:cs typeface="Courier"/>
              </a:rPr>
              <a:t>&lt;</a:t>
            </a:r>
            <a:r>
              <a:rPr lang="it-IT" sz="2600" dirty="0" err="1">
                <a:solidFill>
                  <a:srgbClr val="800000"/>
                </a:solidFill>
                <a:latin typeface="Courier"/>
                <a:ea typeface="ＭＳ Ｐゴシック" charset="0"/>
                <a:cs typeface="Courier"/>
              </a:rPr>
              <a:t>br</a:t>
            </a:r>
            <a:r>
              <a:rPr lang="it-IT" sz="2600" dirty="0">
                <a:solidFill>
                  <a:srgbClr val="0000FF"/>
                </a:solidFill>
                <a:latin typeface="Courier"/>
                <a:ea typeface="ＭＳ Ｐゴシック" charset="0"/>
                <a:cs typeface="Courier"/>
              </a:rPr>
              <a:t>/&gt;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9568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BODY – </a:t>
            </a:r>
            <a:r>
              <a:rPr lang="en-GB" dirty="0" err="1"/>
              <a:t>Paragrafi</a:t>
            </a:r>
            <a:r>
              <a:rPr lang="en-GB" dirty="0"/>
              <a:t> </a:t>
            </a:r>
            <a:r>
              <a:rPr lang="en-GB" dirty="0" err="1"/>
              <a:t>Esempio</a:t>
            </a:r>
            <a:endParaRPr lang="en-GB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0D267436-23B8-4E8C-BFA7-25AFD4911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1988840"/>
            <a:ext cx="5722938" cy="4153530"/>
          </a:xfrm>
          <a:custGeom>
            <a:avLst/>
            <a:gdLst>
              <a:gd name="G0" fmla="*/ 15900 1 2"/>
              <a:gd name="G1" fmla="*/ 7012 1 2"/>
              <a:gd name="G2" fmla="+- 7012 0 0"/>
              <a:gd name="G3" fmla="+- 15900 0 0"/>
              <a:gd name="T0" fmla="*/ 0 w 15900"/>
              <a:gd name="T1" fmla="*/ 0 h 7012"/>
              <a:gd name="T2" fmla="*/ G3 w 15900"/>
              <a:gd name="T3" fmla="*/ G2 h 7012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15900" h="7012">
                <a:moveTo>
                  <a:pt x="0" y="0"/>
                </a:moveTo>
                <a:lnTo>
                  <a:pt x="15900" y="0"/>
                </a:lnTo>
                <a:lnTo>
                  <a:pt x="15900" y="7012"/>
                </a:lnTo>
                <a:lnTo>
                  <a:pt x="0" y="7012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Ecco un paragrafo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Gli spazi       e 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       gli accapo non sono 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       considerati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  	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Un paragrafo con il tag 			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urier"/>
                <a:cs typeface="Courier"/>
              </a:rPr>
              <a:t>br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/&gt;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  	per andare accapo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403A0DB-B520-47B7-A5FA-0DC4ECDAB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70" y="2362587"/>
            <a:ext cx="544906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3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BODY - </a:t>
            </a:r>
            <a:r>
              <a:rPr lang="en-GB"/>
              <a:t>Formatting Tags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153128" cy="4752528"/>
          </a:xfrm>
        </p:spPr>
        <p:txBody>
          <a:bodyPr>
            <a:normAutofit/>
          </a:bodyPr>
          <a:lstStyle/>
          <a:p>
            <a:r>
              <a:rPr lang="en-GB" sz="2600" dirty="0" err="1"/>
              <a:t>Definiscono</a:t>
            </a:r>
            <a:r>
              <a:rPr lang="en-GB" sz="2600" dirty="0"/>
              <a:t> la </a:t>
            </a:r>
            <a:r>
              <a:rPr lang="en-GB" sz="2600" dirty="0" err="1"/>
              <a:t>formattazione</a:t>
            </a:r>
            <a:r>
              <a:rPr lang="en-GB" sz="2600" dirty="0"/>
              <a:t> del </a:t>
            </a:r>
            <a:r>
              <a:rPr lang="en-GB" sz="2600" dirty="0" err="1"/>
              <a:t>testo</a:t>
            </a:r>
            <a:r>
              <a:rPr lang="en-GB" sz="2600" dirty="0"/>
              <a:t> sotto </a:t>
            </a:r>
            <a:r>
              <a:rPr lang="en-GB" sz="2600" dirty="0" err="1"/>
              <a:t>vari</a:t>
            </a:r>
            <a:r>
              <a:rPr lang="en-GB" sz="2600" dirty="0"/>
              <a:t> </a:t>
            </a:r>
            <a:r>
              <a:rPr lang="en-GB" sz="2600" dirty="0" err="1"/>
              <a:t>aspetti</a:t>
            </a:r>
            <a:r>
              <a:rPr lang="en-GB" sz="2600" dirty="0"/>
              <a:t>:</a:t>
            </a:r>
          </a:p>
          <a:p>
            <a:pPr lvl="1"/>
            <a:r>
              <a:rPr lang="en-GB" sz="2600" b="1" dirty="0" err="1"/>
              <a:t>Testo</a:t>
            </a:r>
            <a:r>
              <a:rPr lang="en-GB" sz="2600" b="1" dirty="0"/>
              <a:t> in </a:t>
            </a:r>
            <a:r>
              <a:rPr lang="en-GB" sz="2600" b="1" dirty="0" err="1"/>
              <a:t>Grassetto</a:t>
            </a:r>
            <a:r>
              <a:rPr lang="en-GB" sz="2600" b="1" dirty="0"/>
              <a:t> 		&lt;b&gt;</a:t>
            </a:r>
          </a:p>
          <a:p>
            <a:pPr lvl="1"/>
            <a:r>
              <a:rPr lang="en-GB" sz="2600" i="1" dirty="0" err="1"/>
              <a:t>Testo</a:t>
            </a:r>
            <a:r>
              <a:rPr lang="en-GB" sz="2600" i="1" dirty="0"/>
              <a:t> in </a:t>
            </a:r>
            <a:r>
              <a:rPr lang="en-GB" sz="2600" i="1" dirty="0" err="1"/>
              <a:t>Corsivo</a:t>
            </a:r>
            <a:r>
              <a:rPr lang="en-GB" sz="2600" i="1" dirty="0"/>
              <a:t>     		&lt;</a:t>
            </a:r>
            <a:r>
              <a:rPr lang="en-GB" sz="2600" i="1" dirty="0" err="1"/>
              <a:t>i</a:t>
            </a:r>
            <a:r>
              <a:rPr lang="en-GB" sz="2600" i="1" dirty="0"/>
              <a:t>&gt;</a:t>
            </a:r>
          </a:p>
          <a:p>
            <a:pPr lvl="1"/>
            <a:r>
              <a:rPr lang="en-GB" sz="2600" u="sng" dirty="0" err="1"/>
              <a:t>Testo</a:t>
            </a:r>
            <a:r>
              <a:rPr lang="en-GB" sz="2600" u="sng" dirty="0"/>
              <a:t> </a:t>
            </a:r>
            <a:r>
              <a:rPr lang="en-GB" sz="2600" u="sng" dirty="0" err="1"/>
              <a:t>Sottolineato</a:t>
            </a:r>
            <a:r>
              <a:rPr lang="en-GB" sz="2600" dirty="0"/>
              <a:t>  		&lt;u&gt;</a:t>
            </a:r>
          </a:p>
          <a:p>
            <a:pPr lvl="1"/>
            <a:r>
              <a:rPr lang="en-GB" sz="2600" dirty="0" err="1"/>
              <a:t>Pedice</a:t>
            </a:r>
            <a:r>
              <a:rPr lang="en-GB" sz="2600" dirty="0"/>
              <a:t> e </a:t>
            </a:r>
            <a:r>
              <a:rPr lang="en-GB" sz="2600" dirty="0" err="1"/>
              <a:t>Apice</a:t>
            </a:r>
            <a:r>
              <a:rPr lang="en-GB" sz="2600" dirty="0"/>
              <a:t>			&lt;sub&gt; e &lt;sup&gt;</a:t>
            </a:r>
          </a:p>
          <a:p>
            <a:pPr lvl="1"/>
            <a:r>
              <a:rPr lang="en-GB" sz="2600" dirty="0" err="1"/>
              <a:t>ecc</a:t>
            </a:r>
            <a:r>
              <a:rPr lang="en-GB" sz="2600" dirty="0"/>
              <a:t>. </a:t>
            </a:r>
            <a:br>
              <a:rPr lang="en-GB" sz="2600" dirty="0"/>
            </a:br>
            <a:br>
              <a:rPr lang="en-GB" sz="2600" dirty="0"/>
            </a:br>
            <a:endParaRPr lang="en-GB" sz="2600" dirty="0"/>
          </a:p>
          <a:p>
            <a:r>
              <a:rPr lang="en-GB" sz="2600" dirty="0" err="1"/>
              <a:t>Utili</a:t>
            </a:r>
            <a:r>
              <a:rPr lang="en-GB" sz="2600" dirty="0"/>
              <a:t> per </a:t>
            </a:r>
            <a:r>
              <a:rPr lang="en-GB" sz="2600" dirty="0" err="1"/>
              <a:t>vivacizzare</a:t>
            </a:r>
            <a:r>
              <a:rPr lang="en-GB" sz="2600" dirty="0"/>
              <a:t> </a:t>
            </a:r>
            <a:r>
              <a:rPr lang="en-GB" sz="2600" dirty="0" err="1"/>
              <a:t>l'aspetto</a:t>
            </a:r>
            <a:r>
              <a:rPr lang="en-GB" sz="2600" dirty="0"/>
              <a:t> ma non </a:t>
            </a:r>
            <a:r>
              <a:rPr lang="en-GB" sz="2600" dirty="0" err="1"/>
              <a:t>bisogna</a:t>
            </a:r>
            <a:r>
              <a:rPr lang="en-GB" sz="2600" dirty="0"/>
              <a:t> </a:t>
            </a:r>
            <a:r>
              <a:rPr lang="en-GB" sz="2600" dirty="0" err="1"/>
              <a:t>esagerare</a:t>
            </a:r>
            <a:endParaRPr lang="en-GB" sz="2600" dirty="0"/>
          </a:p>
          <a:p>
            <a:pPr lvl="1"/>
            <a:r>
              <a:rPr lang="en-GB" sz="2600" dirty="0"/>
              <a:t>da non </a:t>
            </a:r>
            <a:r>
              <a:rPr lang="en-GB" sz="2600" dirty="0" err="1"/>
              <a:t>confondere</a:t>
            </a:r>
            <a:r>
              <a:rPr lang="en-GB" sz="2600" dirty="0"/>
              <a:t> con &lt;strong&gt; ed &lt;</a:t>
            </a:r>
            <a:r>
              <a:rPr lang="en-GB" sz="2600" dirty="0" err="1"/>
              <a:t>em</a:t>
            </a:r>
            <a:r>
              <a:rPr lang="en-GB" sz="2600" dirty="0"/>
              <a:t>&gt;</a:t>
            </a:r>
          </a:p>
          <a:p>
            <a:endParaRPr lang="en-GB" sz="2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38F5DA-FF54-47DA-8CEF-C7971943E15D}"/>
              </a:ext>
            </a:extLst>
          </p:cNvPr>
          <p:cNvSpPr txBox="1">
            <a:spLocks/>
          </p:cNvSpPr>
          <p:nvPr/>
        </p:nvSpPr>
        <p:spPr>
          <a:xfrm>
            <a:off x="2423592" y="4714592"/>
            <a:ext cx="10175180" cy="678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GB"/>
              <a:t>Lista complete formatting tags: </a:t>
            </a:r>
            <a:r>
              <a:rPr lang="en-GB">
                <a:hlinkClick r:id="rId3"/>
              </a:rPr>
              <a:t>http://www.w3schools.com/html/html_formatting.asp</a:t>
            </a:r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96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BODY - </a:t>
            </a:r>
            <a:r>
              <a:rPr lang="en-GB" sz="4200"/>
              <a:t>Formatting Tags Esempio</a:t>
            </a:r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983432" y="1916832"/>
            <a:ext cx="7848872" cy="4522861"/>
          </a:xfrm>
          <a:custGeom>
            <a:avLst/>
            <a:gdLst>
              <a:gd name="G0" fmla="*/ 16002 1 2"/>
              <a:gd name="G1" fmla="*/ 6336 1 2"/>
              <a:gd name="G2" fmla="+- 6336 0 0"/>
              <a:gd name="G3" fmla="+- 16002 0 0"/>
              <a:gd name="T0" fmla="*/ 0 w 16002"/>
              <a:gd name="T1" fmla="*/ 0 h 6336"/>
              <a:gd name="T2" fmla="*/ G3 w 16002"/>
              <a:gd name="T3" fmla="*/ G2 h 6336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16002" h="6336">
                <a:moveTo>
                  <a:pt x="0" y="0"/>
                </a:moveTo>
                <a:lnTo>
                  <a:pt x="16002" y="0"/>
                </a:lnTo>
                <a:lnTo>
                  <a:pt x="16002" y="6336"/>
                </a:lnTo>
                <a:lnTo>
                  <a:pt x="0" y="633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  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b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&gt;G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rassetto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b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  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i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Corsivo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i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	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u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Sottolineato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u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  	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	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		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code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Codice di programma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code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   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Testo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		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sub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 pedice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sub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 e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   	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urier"/>
                <a:cs typeface="Courier"/>
              </a:rPr>
              <a:t>sup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urier"/>
                <a:cs typeface="Courier"/>
              </a:rPr>
              <a:t>apice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urier"/>
                <a:cs typeface="Courier"/>
              </a:rPr>
              <a:t>sup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   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sz="2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4117C36-A62E-4030-9056-085F500A8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1836814"/>
            <a:ext cx="3787468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37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 dirty="0"/>
              <a:t>BODY -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78135"/>
            <a:ext cx="10153128" cy="4879865"/>
          </a:xfrm>
        </p:spPr>
        <p:txBody>
          <a:bodyPr>
            <a:noAutofit/>
          </a:bodyPr>
          <a:lstStyle/>
          <a:p>
            <a:r>
              <a:rPr lang="en-GB" sz="2600" dirty="0" err="1"/>
              <a:t>Collegamento</a:t>
            </a:r>
            <a:r>
              <a:rPr lang="en-GB" sz="2600" dirty="0"/>
              <a:t> </a:t>
            </a:r>
            <a:r>
              <a:rPr lang="en-GB" sz="2600" dirty="0" err="1"/>
              <a:t>diretto</a:t>
            </a:r>
            <a:r>
              <a:rPr lang="en-GB" sz="2600" dirty="0"/>
              <a:t> a </a:t>
            </a:r>
            <a:r>
              <a:rPr lang="en-GB" sz="2600" dirty="0" err="1"/>
              <a:t>un’altra</a:t>
            </a:r>
            <a:r>
              <a:rPr lang="en-GB" sz="2600" dirty="0"/>
              <a:t> </a:t>
            </a:r>
            <a:r>
              <a:rPr lang="en-GB" sz="2600" dirty="0" err="1"/>
              <a:t>pagina</a:t>
            </a:r>
            <a:r>
              <a:rPr lang="en-GB" sz="2600" dirty="0"/>
              <a:t> web</a:t>
            </a:r>
          </a:p>
          <a:p>
            <a:r>
              <a:rPr lang="it-IT" sz="2600" dirty="0">
                <a:solidFill>
                  <a:srgbClr val="44546A"/>
                </a:solidFill>
                <a:cs typeface="Courier"/>
              </a:rPr>
              <a:t>Definiti usando il tag </a:t>
            </a:r>
            <a:r>
              <a:rPr lang="it-IT" sz="2600" dirty="0">
                <a:solidFill>
                  <a:srgbClr val="004586"/>
                </a:solidFill>
                <a:cs typeface="Courier"/>
              </a:rPr>
              <a:t>&lt;a&gt;</a:t>
            </a:r>
          </a:p>
          <a:p>
            <a:r>
              <a:rPr lang="en-GB" sz="2600" dirty="0" err="1">
                <a:solidFill>
                  <a:srgbClr val="44546A"/>
                </a:solidFill>
                <a:cs typeface="Courier"/>
              </a:rPr>
              <a:t>Diversi</a:t>
            </a:r>
            <a:r>
              <a:rPr lang="en-GB" sz="2600" dirty="0">
                <a:solidFill>
                  <a:srgbClr val="44546A"/>
                </a:solidFill>
                <a:cs typeface="Courier"/>
              </a:rPr>
              <a:t> </a:t>
            </a:r>
            <a:r>
              <a:rPr lang="en-GB" sz="2600" dirty="0" err="1">
                <a:solidFill>
                  <a:srgbClr val="44546A"/>
                </a:solidFill>
                <a:cs typeface="Courier"/>
              </a:rPr>
              <a:t>attributi</a:t>
            </a:r>
            <a:r>
              <a:rPr lang="en-GB" sz="2600" dirty="0">
                <a:solidFill>
                  <a:srgbClr val="44546A"/>
                </a:solidFill>
                <a:cs typeface="Courier"/>
              </a:rPr>
              <a:t>:</a:t>
            </a:r>
          </a:p>
          <a:p>
            <a:pPr lvl="1"/>
            <a:r>
              <a:rPr lang="en-GB" sz="2200" dirty="0" err="1">
                <a:solidFill>
                  <a:srgbClr val="B70718"/>
                </a:solidFill>
                <a:cs typeface="Courier"/>
              </a:rPr>
              <a:t>href</a:t>
            </a:r>
            <a:r>
              <a:rPr lang="en-GB" sz="2200" dirty="0">
                <a:solidFill>
                  <a:srgbClr val="44546A"/>
                </a:solidFill>
              </a:rPr>
              <a:t>, </a:t>
            </a:r>
            <a:r>
              <a:rPr lang="en-GB" sz="2200" dirty="0" err="1">
                <a:solidFill>
                  <a:srgbClr val="44546A"/>
                </a:solidFill>
              </a:rPr>
              <a:t>url</a:t>
            </a:r>
            <a:r>
              <a:rPr lang="en-GB" sz="2200" dirty="0">
                <a:solidFill>
                  <a:srgbClr val="44546A"/>
                </a:solidFill>
              </a:rPr>
              <a:t> del </a:t>
            </a:r>
            <a:r>
              <a:rPr lang="en-GB" sz="2200" dirty="0" err="1">
                <a:solidFill>
                  <a:srgbClr val="44546A"/>
                </a:solidFill>
              </a:rPr>
              <a:t>collegamento</a:t>
            </a:r>
            <a:r>
              <a:rPr lang="en-GB" sz="2200" dirty="0">
                <a:solidFill>
                  <a:srgbClr val="44546A"/>
                </a:solidFill>
              </a:rPr>
              <a:t> </a:t>
            </a:r>
            <a:r>
              <a:rPr lang="en-GB" sz="2200" dirty="0" err="1">
                <a:solidFill>
                  <a:srgbClr val="44546A"/>
                </a:solidFill>
              </a:rPr>
              <a:t>esterno</a:t>
            </a:r>
            <a:endParaRPr lang="en-GB" sz="2200" dirty="0"/>
          </a:p>
          <a:p>
            <a:pPr lvl="1"/>
            <a:r>
              <a:rPr lang="en-GB" sz="2200" dirty="0">
                <a:solidFill>
                  <a:srgbClr val="C00000"/>
                </a:solidFill>
                <a:cs typeface="Courier"/>
              </a:rPr>
              <a:t>target</a:t>
            </a:r>
            <a:r>
              <a:rPr lang="en-GB" sz="2200" dirty="0"/>
              <a:t>, se </a:t>
            </a:r>
            <a:r>
              <a:rPr lang="en-GB" sz="2200" dirty="0" err="1"/>
              <a:t>settato</a:t>
            </a:r>
            <a:r>
              <a:rPr lang="en-GB" sz="2200" dirty="0"/>
              <a:t> a _</a:t>
            </a:r>
            <a:r>
              <a:rPr lang="en-GB" sz="2200" dirty="0">
                <a:solidFill>
                  <a:srgbClr val="C00000"/>
                </a:solidFill>
              </a:rPr>
              <a:t>blank</a:t>
            </a:r>
            <a:r>
              <a:rPr lang="en-GB" sz="2200" dirty="0"/>
              <a:t> </a:t>
            </a:r>
            <a:r>
              <a:rPr lang="en-GB" sz="2200" dirty="0" err="1"/>
              <a:t>consente</a:t>
            </a:r>
            <a:r>
              <a:rPr lang="en-GB" sz="2200" dirty="0"/>
              <a:t> di </a:t>
            </a:r>
            <a:r>
              <a:rPr lang="en-GB" sz="2200" dirty="0" err="1"/>
              <a:t>aprire</a:t>
            </a:r>
            <a:r>
              <a:rPr lang="en-GB" sz="2200" dirty="0"/>
              <a:t> </a:t>
            </a:r>
            <a:r>
              <a:rPr lang="en-GB" sz="2200" dirty="0" err="1"/>
              <a:t>il</a:t>
            </a:r>
            <a:r>
              <a:rPr lang="en-GB" sz="2200" dirty="0"/>
              <a:t> </a:t>
            </a:r>
            <a:r>
              <a:rPr lang="en-GB" sz="2200" dirty="0" err="1"/>
              <a:t>documento</a:t>
            </a:r>
            <a:r>
              <a:rPr lang="en-GB" sz="2200" dirty="0"/>
              <a:t> </a:t>
            </a:r>
            <a:r>
              <a:rPr lang="en-GB" sz="2200" dirty="0" err="1"/>
              <a:t>su</a:t>
            </a:r>
            <a:r>
              <a:rPr lang="en-GB" sz="2200" dirty="0"/>
              <a:t> una </a:t>
            </a:r>
            <a:r>
              <a:rPr lang="en-GB" sz="2200" dirty="0" err="1"/>
              <a:t>nuova</a:t>
            </a:r>
            <a:r>
              <a:rPr lang="en-GB" sz="2200" dirty="0"/>
              <a:t> </a:t>
            </a:r>
            <a:r>
              <a:rPr lang="en-GB" sz="2200" dirty="0" err="1"/>
              <a:t>finestra</a:t>
            </a:r>
            <a:endParaRPr lang="en-GB" sz="2200" dirty="0"/>
          </a:p>
          <a:p>
            <a:pPr lvl="1"/>
            <a:r>
              <a:rPr lang="en-GB" sz="2200" dirty="0">
                <a:solidFill>
                  <a:srgbClr val="C00000"/>
                </a:solidFill>
              </a:rPr>
              <a:t>name</a:t>
            </a:r>
            <a:r>
              <a:rPr lang="en-GB" sz="2200" dirty="0"/>
              <a:t>: </a:t>
            </a:r>
            <a:r>
              <a:rPr lang="en-GB" sz="2200" dirty="0" err="1"/>
              <a:t>usato</a:t>
            </a:r>
            <a:r>
              <a:rPr lang="en-GB" sz="2200" dirty="0"/>
              <a:t> per </a:t>
            </a:r>
            <a:r>
              <a:rPr lang="en-GB" sz="2200" dirty="0" err="1"/>
              <a:t>definire</a:t>
            </a:r>
            <a:r>
              <a:rPr lang="en-GB" sz="2200" dirty="0"/>
              <a:t> </a:t>
            </a:r>
            <a:r>
              <a:rPr lang="en-GB" sz="2200" dirty="0" err="1"/>
              <a:t>dei</a:t>
            </a:r>
            <a:r>
              <a:rPr lang="en-GB" sz="2200" dirty="0"/>
              <a:t> </a:t>
            </a:r>
            <a:r>
              <a:rPr lang="en-GB" sz="2200" dirty="0" err="1"/>
              <a:t>segnalibri</a:t>
            </a:r>
            <a:r>
              <a:rPr lang="en-GB" sz="2200" dirty="0"/>
              <a:t> </a:t>
            </a:r>
            <a:r>
              <a:rPr lang="en-GB" sz="2200" dirty="0" err="1"/>
              <a:t>all’interno</a:t>
            </a:r>
            <a:r>
              <a:rPr lang="en-GB" sz="2200" dirty="0"/>
              <a:t> del </a:t>
            </a:r>
            <a:r>
              <a:rPr lang="en-GB" sz="2200" dirty="0" err="1"/>
              <a:t>documento</a:t>
            </a:r>
            <a:endParaRPr lang="en-GB" sz="2200" dirty="0"/>
          </a:p>
          <a:p>
            <a:pPr lvl="1"/>
            <a:r>
              <a:rPr lang="en-GB" sz="2200" dirty="0" err="1">
                <a:solidFill>
                  <a:srgbClr val="C00000"/>
                </a:solidFill>
              </a:rPr>
              <a:t>rel</a:t>
            </a:r>
            <a:r>
              <a:rPr lang="en-GB" sz="2200" dirty="0"/>
              <a:t>:  </a:t>
            </a:r>
            <a:r>
              <a:rPr lang="en-GB" sz="2200" dirty="0" err="1"/>
              <a:t>definisce</a:t>
            </a:r>
            <a:r>
              <a:rPr lang="en-GB" sz="2200" dirty="0"/>
              <a:t> </a:t>
            </a:r>
            <a:r>
              <a:rPr lang="en-GB" sz="2200" dirty="0" err="1"/>
              <a:t>relazione</a:t>
            </a:r>
            <a:r>
              <a:rPr lang="en-GB" sz="2200" dirty="0"/>
              <a:t> </a:t>
            </a:r>
            <a:r>
              <a:rPr lang="en-GB" sz="2200" dirty="0" err="1"/>
              <a:t>tra</a:t>
            </a:r>
            <a:r>
              <a:rPr lang="en-GB" sz="2200" dirty="0"/>
              <a:t> le due </a:t>
            </a:r>
            <a:r>
              <a:rPr lang="en-GB" sz="2200" dirty="0" err="1"/>
              <a:t>pagine</a:t>
            </a:r>
            <a:r>
              <a:rPr lang="en-GB" sz="2200" dirty="0"/>
              <a:t> web</a:t>
            </a:r>
          </a:p>
          <a:p>
            <a:pPr lvl="1"/>
            <a:r>
              <a:rPr lang="en-GB" sz="2200" dirty="0" err="1">
                <a:solidFill>
                  <a:srgbClr val="C00000"/>
                </a:solidFill>
              </a:rPr>
              <a:t>hreflang</a:t>
            </a:r>
            <a:r>
              <a:rPr lang="en-GB" sz="2200" dirty="0"/>
              <a:t>: </a:t>
            </a:r>
            <a:r>
              <a:rPr lang="en-GB" sz="2200" dirty="0" err="1"/>
              <a:t>indica</a:t>
            </a:r>
            <a:r>
              <a:rPr lang="en-GB" sz="2200" dirty="0"/>
              <a:t> la lingua del </a:t>
            </a:r>
            <a:r>
              <a:rPr lang="en-GB" sz="2200" dirty="0" err="1"/>
              <a:t>collegamento</a:t>
            </a:r>
            <a:r>
              <a:rPr lang="en-GB" sz="2200" dirty="0"/>
              <a:t> </a:t>
            </a:r>
            <a:r>
              <a:rPr lang="en-GB" sz="2200" dirty="0" err="1"/>
              <a:t>esterno</a:t>
            </a:r>
            <a:endParaRPr lang="en-GB" sz="2200" dirty="0"/>
          </a:p>
          <a:p>
            <a:pPr lvl="1"/>
            <a:r>
              <a:rPr lang="en-GB" sz="2200" dirty="0" err="1">
                <a:solidFill>
                  <a:srgbClr val="C00000"/>
                </a:solidFill>
              </a:rPr>
              <a:t>accessKey</a:t>
            </a:r>
            <a:r>
              <a:rPr lang="en-GB" sz="2200" dirty="0"/>
              <a:t>: </a:t>
            </a:r>
            <a:r>
              <a:rPr lang="en-GB" sz="2200" dirty="0" err="1"/>
              <a:t>permette</a:t>
            </a:r>
            <a:r>
              <a:rPr lang="en-GB" sz="2200" dirty="0"/>
              <a:t> di </a:t>
            </a:r>
            <a:r>
              <a:rPr lang="en-GB" sz="2200" dirty="0" err="1"/>
              <a:t>definire</a:t>
            </a:r>
            <a:r>
              <a:rPr lang="en-GB" sz="2200" dirty="0"/>
              <a:t> una shortcut da </a:t>
            </a:r>
            <a:r>
              <a:rPr lang="en-GB" sz="2200" dirty="0" err="1"/>
              <a:t>tastiera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65862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GB"/>
              <a:t>BODY – Link Interni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2005519"/>
            <a:ext cx="10153128" cy="4879865"/>
          </a:xfrm>
        </p:spPr>
        <p:txBody>
          <a:bodyPr>
            <a:noAutofit/>
          </a:bodyPr>
          <a:lstStyle/>
          <a:p>
            <a:r>
              <a:rPr lang="en-GB" sz="2600" dirty="0" err="1"/>
              <a:t>Definire</a:t>
            </a:r>
            <a:r>
              <a:rPr lang="en-GB" sz="2600" dirty="0"/>
              <a:t> un </a:t>
            </a:r>
            <a:r>
              <a:rPr lang="en-GB" sz="2600" dirty="0" err="1"/>
              <a:t>segnalibro</a:t>
            </a:r>
            <a:r>
              <a:rPr lang="en-GB" sz="2600" dirty="0"/>
              <a:t> </a:t>
            </a:r>
            <a:r>
              <a:rPr lang="en-GB" sz="2600" dirty="0" err="1"/>
              <a:t>interno</a:t>
            </a:r>
            <a:r>
              <a:rPr lang="en-GB" sz="2600" dirty="0"/>
              <a:t>:</a:t>
            </a:r>
          </a:p>
          <a:p>
            <a:endParaRPr lang="en-GB" sz="2600" dirty="0"/>
          </a:p>
          <a:p>
            <a:pPr marL="1044702" lvl="1" indent="-514350">
              <a:buAutoNum type="arabicParenR"/>
            </a:pPr>
            <a:r>
              <a:rPr lang="en-GB" sz="2600" dirty="0" err="1"/>
              <a:t>si</a:t>
            </a:r>
            <a:r>
              <a:rPr lang="en-GB" sz="2600" dirty="0"/>
              <a:t> </a:t>
            </a:r>
            <a:r>
              <a:rPr lang="en-GB" sz="2600" dirty="0" err="1"/>
              <a:t>inserisce</a:t>
            </a:r>
            <a:r>
              <a:rPr lang="en-GB" sz="2600" dirty="0"/>
              <a:t> la </a:t>
            </a:r>
            <a:r>
              <a:rPr lang="en-GB" sz="2600" dirty="0" err="1"/>
              <a:t>parte</a:t>
            </a:r>
            <a:r>
              <a:rPr lang="en-GB" sz="2600" dirty="0"/>
              <a:t> del </a:t>
            </a:r>
            <a:r>
              <a:rPr lang="en-GB" sz="2600" dirty="0" err="1"/>
              <a:t>documento</a:t>
            </a:r>
            <a:r>
              <a:rPr lang="en-GB" sz="2600" dirty="0"/>
              <a:t> </a:t>
            </a:r>
            <a:r>
              <a:rPr lang="en-GB" sz="2600" dirty="0" err="1"/>
              <a:t>all’interno</a:t>
            </a:r>
            <a:r>
              <a:rPr lang="en-GB" sz="2600" dirty="0"/>
              <a:t> di un tag </a:t>
            </a:r>
            <a:r>
              <a:rPr lang="it-IT" sz="2600" dirty="0">
                <a:solidFill>
                  <a:srgbClr val="004586"/>
                </a:solidFill>
                <a:latin typeface="Courier"/>
                <a:cs typeface="Courier"/>
              </a:rPr>
              <a:t>&lt;a&gt;,</a:t>
            </a:r>
            <a:r>
              <a:rPr lang="en-GB" sz="2600" dirty="0">
                <a:solidFill>
                  <a:srgbClr val="004586"/>
                </a:solidFill>
                <a:latin typeface="Courier"/>
                <a:cs typeface="Courier"/>
              </a:rPr>
              <a:t> </a:t>
            </a:r>
            <a:r>
              <a:rPr lang="en-GB" sz="2600" dirty="0" err="1"/>
              <a:t>assegnado</a:t>
            </a:r>
            <a:r>
              <a:rPr lang="en-GB" sz="2600" dirty="0"/>
              <a:t> un </a:t>
            </a:r>
            <a:r>
              <a:rPr lang="en-GB" sz="2600" dirty="0" err="1"/>
              <a:t>valore</a:t>
            </a:r>
            <a:r>
              <a:rPr lang="en-GB" sz="2600" dirty="0"/>
              <a:t> </a:t>
            </a:r>
            <a:r>
              <a:rPr lang="en-GB" sz="2600" dirty="0" err="1"/>
              <a:t>all’attributo</a:t>
            </a:r>
            <a:r>
              <a:rPr lang="en-GB" sz="2600" dirty="0"/>
              <a:t> </a:t>
            </a:r>
            <a:r>
              <a:rPr lang="en-GB" sz="2600" dirty="0">
                <a:solidFill>
                  <a:srgbClr val="B70718"/>
                </a:solidFill>
                <a:latin typeface="Courier"/>
              </a:rPr>
              <a:t>name</a:t>
            </a:r>
          </a:p>
          <a:p>
            <a:pPr marL="1044702" lvl="1" indent="-514350">
              <a:buAutoNum type="arabicParenR"/>
            </a:pPr>
            <a:endParaRPr lang="en-GB" sz="2600" dirty="0">
              <a:solidFill>
                <a:srgbClr val="B70718"/>
              </a:solidFill>
            </a:endParaRPr>
          </a:p>
          <a:p>
            <a:pPr marL="530352" lvl="1" indent="0">
              <a:buNone/>
            </a:pPr>
            <a:r>
              <a:rPr lang="en-GB" sz="2600" dirty="0"/>
              <a:t>2) </a:t>
            </a:r>
            <a:r>
              <a:rPr lang="en-GB" sz="2600" dirty="0" err="1"/>
              <a:t>nel</a:t>
            </a:r>
            <a:r>
              <a:rPr lang="en-GB" sz="2600" dirty="0"/>
              <a:t> punto in cui </a:t>
            </a:r>
            <a:r>
              <a:rPr lang="en-GB" sz="2600" dirty="0" err="1"/>
              <a:t>si</a:t>
            </a:r>
            <a:r>
              <a:rPr lang="en-GB" sz="2600" dirty="0"/>
              <a:t> </a:t>
            </a:r>
            <a:r>
              <a:rPr lang="en-GB" sz="2600" dirty="0" err="1"/>
              <a:t>vuole</a:t>
            </a:r>
            <a:r>
              <a:rPr lang="en-GB" sz="2600" dirty="0"/>
              <a:t> </a:t>
            </a:r>
            <a:r>
              <a:rPr lang="en-GB" sz="2600" dirty="0" err="1"/>
              <a:t>inserire</a:t>
            </a:r>
            <a:r>
              <a:rPr lang="en-GB" sz="2600" dirty="0"/>
              <a:t>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collegamento</a:t>
            </a:r>
            <a:r>
              <a:rPr lang="en-GB" sz="2600" dirty="0"/>
              <a:t>, </a:t>
            </a:r>
            <a:r>
              <a:rPr lang="en-GB" sz="2600" dirty="0" err="1"/>
              <a:t>si</a:t>
            </a:r>
            <a:r>
              <a:rPr lang="en-GB" sz="2600" dirty="0"/>
              <a:t> </a:t>
            </a:r>
            <a:r>
              <a:rPr lang="en-GB" sz="2600" dirty="0" err="1"/>
              <a:t>definisce</a:t>
            </a:r>
            <a:r>
              <a:rPr lang="en-GB" sz="2600" dirty="0"/>
              <a:t> un </a:t>
            </a:r>
            <a:r>
              <a:rPr lang="en-GB" sz="2600" dirty="0" err="1"/>
              <a:t>altro</a:t>
            </a:r>
            <a:r>
              <a:rPr lang="en-GB" sz="2600" dirty="0"/>
              <a:t> tag </a:t>
            </a:r>
            <a:r>
              <a:rPr lang="it-IT" sz="2600" dirty="0">
                <a:solidFill>
                  <a:srgbClr val="004586"/>
                </a:solidFill>
                <a:latin typeface="Courier"/>
                <a:cs typeface="Courier"/>
              </a:rPr>
              <a:t>&lt;a&gt;,</a:t>
            </a:r>
            <a:r>
              <a:rPr lang="en-GB" sz="2600" dirty="0"/>
              <a:t> </a:t>
            </a:r>
            <a:r>
              <a:rPr lang="en-GB" sz="2600" dirty="0" err="1"/>
              <a:t>dando</a:t>
            </a:r>
            <a:r>
              <a:rPr lang="en-GB" sz="2600" dirty="0"/>
              <a:t> </a:t>
            </a:r>
            <a:r>
              <a:rPr lang="en-GB" sz="2600" dirty="0" err="1"/>
              <a:t>all’attributo</a:t>
            </a:r>
            <a:r>
              <a:rPr lang="en-GB" sz="2600" dirty="0"/>
              <a:t> </a:t>
            </a:r>
            <a:r>
              <a:rPr lang="en-GB" sz="2600" dirty="0" err="1">
                <a:solidFill>
                  <a:srgbClr val="B70718"/>
                </a:solidFill>
                <a:latin typeface="Courier"/>
                <a:cs typeface="Courier"/>
              </a:rPr>
              <a:t>href</a:t>
            </a:r>
            <a:r>
              <a:rPr lang="en-GB" sz="2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2600" dirty="0" err="1"/>
              <a:t>il</a:t>
            </a:r>
            <a:r>
              <a:rPr lang="en-GB" sz="2600" dirty="0"/>
              <a:t> </a:t>
            </a:r>
            <a:r>
              <a:rPr lang="en-GB" sz="2600" dirty="0" err="1"/>
              <a:t>valore</a:t>
            </a:r>
            <a:r>
              <a:rPr lang="en-GB" sz="2600" dirty="0"/>
              <a:t> </a:t>
            </a:r>
            <a:r>
              <a:rPr lang="en-GB" sz="2600" dirty="0" err="1"/>
              <a:t>dell’attributo</a:t>
            </a:r>
            <a:r>
              <a:rPr lang="en-GB" sz="2600" dirty="0"/>
              <a:t> </a:t>
            </a:r>
            <a:r>
              <a:rPr lang="en-GB" sz="2600" dirty="0">
                <a:solidFill>
                  <a:srgbClr val="B70718"/>
                </a:solidFill>
                <a:latin typeface="Courier"/>
                <a:cs typeface="Courier"/>
              </a:rPr>
              <a:t>name</a:t>
            </a:r>
            <a:r>
              <a:rPr lang="en-GB" sz="2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 </a:t>
            </a:r>
            <a:r>
              <a:rPr lang="en-GB" sz="2600" dirty="0"/>
              <a:t>del </a:t>
            </a:r>
            <a:r>
              <a:rPr lang="en-GB" sz="2600" dirty="0" err="1"/>
              <a:t>segnalibro</a:t>
            </a:r>
            <a:r>
              <a:rPr lang="en-GB" sz="2600" dirty="0"/>
              <a:t> </a:t>
            </a:r>
            <a:r>
              <a:rPr lang="en-GB" sz="2600" dirty="0" err="1"/>
              <a:t>preceduto</a:t>
            </a:r>
            <a:r>
              <a:rPr lang="en-GB" sz="2600" dirty="0"/>
              <a:t> dal carattere </a:t>
            </a:r>
            <a:r>
              <a:rPr lang="en-GB" sz="2600" dirty="0">
                <a:solidFill>
                  <a:srgbClr val="B70718"/>
                </a:solidFill>
                <a:latin typeface="Courier"/>
                <a:cs typeface="Courier"/>
              </a:rPr>
              <a:t>#</a:t>
            </a:r>
            <a:endParaRPr lang="en-GB" sz="2600" dirty="0">
              <a:solidFill>
                <a:srgbClr val="B707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2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BODY – Link </a:t>
            </a:r>
            <a:r>
              <a:rPr lang="en-GB" dirty="0" err="1"/>
              <a:t>Esempio</a:t>
            </a:r>
            <a:endParaRPr lang="en-GB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1055440" y="1546679"/>
            <a:ext cx="7848600" cy="5323080"/>
          </a:xfrm>
          <a:custGeom>
            <a:avLst/>
            <a:gdLst>
              <a:gd name="G0" fmla="*/ 21802 1 2"/>
              <a:gd name="G1" fmla="*/ 8364 1 2"/>
              <a:gd name="G2" fmla="+- 8364 0 0"/>
              <a:gd name="G3" fmla="+- 21802 0 0"/>
              <a:gd name="T0" fmla="*/ 0 w 21802"/>
              <a:gd name="T1" fmla="*/ 0 h 8364"/>
              <a:gd name="T2" fmla="*/ G3 w 21802"/>
              <a:gd name="T3" fmla="*/ G2 h 8364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802" h="8364">
                <a:moveTo>
                  <a:pt x="0" y="0"/>
                </a:moveTo>
                <a:lnTo>
                  <a:pt x="21802" y="0"/>
                </a:lnTo>
                <a:lnTo>
                  <a:pt x="21802" y="8364"/>
                </a:lnTo>
                <a:lnTo>
                  <a:pt x="0" y="8364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&lt;body&gt;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a</a:t>
            </a: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href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="https://www.udemy.com/"&gt;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Link a una pagina esterna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a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br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/&gt;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a</a:t>
            </a: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href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="https://www.udemy.com/"</a:t>
            </a: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target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="_</a:t>
            </a:r>
            <a:r>
              <a:rPr lang="it-IT" sz="2000" dirty="0" err="1">
                <a:solidFill>
                  <a:srgbClr val="0000FF"/>
                </a:solidFill>
                <a:latin typeface="Courier"/>
                <a:cs typeface="Courier"/>
              </a:rPr>
              <a:t>blank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"&gt;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   Link a una pagina esterna ma aprila in 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   nuova finestra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a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a</a:t>
            </a: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name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="</a:t>
            </a:r>
            <a:r>
              <a:rPr lang="it-IT" sz="2000" dirty="0" err="1">
                <a:solidFill>
                  <a:srgbClr val="0000FF"/>
                </a:solidFill>
                <a:latin typeface="Courier"/>
                <a:cs typeface="Courier"/>
              </a:rPr>
              <a:t>link_interno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"&gt;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000" dirty="0">
                <a:latin typeface="Courier"/>
                <a:cs typeface="Courier"/>
              </a:rPr>
              <a:t>Testo generico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p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a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a</a:t>
            </a: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href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="#</a:t>
            </a:r>
            <a:r>
              <a:rPr lang="it-IT" sz="2000" dirty="0" err="1">
                <a:solidFill>
                  <a:srgbClr val="0000FF"/>
                </a:solidFill>
                <a:latin typeface="Courier"/>
                <a:cs typeface="Courier"/>
              </a:rPr>
              <a:t>link_interno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"&gt;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it-IT" sz="2000" dirty="0">
                <a:solidFill>
                  <a:srgbClr val="000000"/>
                </a:solidFill>
                <a:latin typeface="Courier"/>
                <a:cs typeface="Courier"/>
              </a:rPr>
              <a:t>Collegamento Interno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a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410997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Esempio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8319858" cy="471877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it-IT" sz="2400" dirty="0"/>
              <a:t>Considerate le slide di questo corso</a:t>
            </a:r>
          </a:p>
          <a:p>
            <a:pPr>
              <a:lnSpc>
                <a:spcPct val="120000"/>
              </a:lnSpc>
            </a:pPr>
            <a:r>
              <a:rPr lang="it-IT" sz="2400" dirty="0"/>
              <a:t>La semantica definisce la struttura delle parti del testo:</a:t>
            </a:r>
          </a:p>
          <a:p>
            <a:pPr lvl="1">
              <a:lnSpc>
                <a:spcPct val="120000"/>
              </a:lnSpc>
            </a:pPr>
            <a:r>
              <a:rPr lang="it-IT" sz="2400" dirty="0"/>
              <a:t>Un titolo </a:t>
            </a:r>
          </a:p>
          <a:p>
            <a:pPr lvl="1">
              <a:lnSpc>
                <a:spcPct val="120000"/>
              </a:lnSpc>
            </a:pPr>
            <a:r>
              <a:rPr lang="it-IT" sz="2400" dirty="0"/>
              <a:t>Un elenco puntato per contenuto</a:t>
            </a:r>
          </a:p>
          <a:p>
            <a:pPr>
              <a:lnSpc>
                <a:spcPct val="120000"/>
              </a:lnSpc>
            </a:pPr>
            <a:r>
              <a:rPr lang="it-IT" sz="2400" dirty="0"/>
              <a:t>La presentazione definisce </a:t>
            </a:r>
          </a:p>
          <a:p>
            <a:pPr lvl="1">
              <a:lnSpc>
                <a:spcPct val="120000"/>
              </a:lnSpc>
            </a:pPr>
            <a:r>
              <a:rPr lang="it-IT" sz="2400" dirty="0"/>
              <a:t>Il colore rosso per il titolo</a:t>
            </a:r>
          </a:p>
          <a:p>
            <a:pPr lvl="1">
              <a:lnSpc>
                <a:spcPct val="120000"/>
              </a:lnSpc>
            </a:pPr>
            <a:r>
              <a:rPr lang="it-IT" sz="2400" dirty="0"/>
              <a:t>Il nero per il testo</a:t>
            </a:r>
          </a:p>
          <a:p>
            <a:pPr lvl="1">
              <a:lnSpc>
                <a:spcPct val="120000"/>
              </a:lnSpc>
            </a:pPr>
            <a:r>
              <a:rPr lang="it-IT" sz="2400" dirty="0"/>
              <a:t>Il bianco per lo sfondo</a:t>
            </a:r>
          </a:p>
        </p:txBody>
      </p:sp>
    </p:spTree>
    <p:extLst>
      <p:ext uri="{BB962C8B-B14F-4D97-AF65-F5344CB8AC3E}">
        <p14:creationId xmlns:p14="http://schemas.microsoft.com/office/powerpoint/2010/main" val="55274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BODY - Immagini</a:t>
            </a:r>
            <a:endParaRPr lang="it-IT" noProof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75520" y="1988840"/>
            <a:ext cx="10297144" cy="4869160"/>
          </a:xfrm>
        </p:spPr>
        <p:txBody>
          <a:bodyPr>
            <a:noAutofit/>
          </a:bodyPr>
          <a:lstStyle/>
          <a:p>
            <a:r>
              <a:rPr lang="it-IT" sz="2600" dirty="0"/>
              <a:t>Si utilizza il tag &lt;</a:t>
            </a:r>
            <a:r>
              <a:rPr lang="it-IT" sz="2600" dirty="0" err="1"/>
              <a:t>img</a:t>
            </a:r>
            <a:r>
              <a:rPr lang="it-IT" sz="2600" dirty="0"/>
              <a:t>&gt;</a:t>
            </a:r>
          </a:p>
          <a:p>
            <a:r>
              <a:rPr lang="it-IT" sz="2600" dirty="0"/>
              <a:t>Attributi:</a:t>
            </a:r>
          </a:p>
          <a:p>
            <a:pPr lvl="1"/>
            <a:r>
              <a:rPr lang="it-IT" sz="2600" dirty="0" err="1">
                <a:solidFill>
                  <a:srgbClr val="800000"/>
                </a:solidFill>
              </a:rPr>
              <a:t>src</a:t>
            </a:r>
            <a:r>
              <a:rPr lang="it-IT" sz="2600" dirty="0">
                <a:solidFill>
                  <a:srgbClr val="800000"/>
                </a:solidFill>
              </a:rPr>
              <a:t>: </a:t>
            </a:r>
            <a:r>
              <a:rPr lang="it-IT" sz="2600" dirty="0">
                <a:solidFill>
                  <a:srgbClr val="44546A"/>
                </a:solidFill>
              </a:rPr>
              <a:t>specifica </a:t>
            </a:r>
            <a:r>
              <a:rPr lang="it-IT" sz="2600" dirty="0" err="1">
                <a:solidFill>
                  <a:srgbClr val="44546A"/>
                </a:solidFill>
              </a:rPr>
              <a:t>l’url</a:t>
            </a:r>
            <a:r>
              <a:rPr lang="it-IT" sz="2600" dirty="0">
                <a:solidFill>
                  <a:srgbClr val="44546A"/>
                </a:solidFill>
              </a:rPr>
              <a:t> dell’immagine</a:t>
            </a:r>
          </a:p>
          <a:p>
            <a:pPr lvl="1"/>
            <a:r>
              <a:rPr lang="it-IT" sz="2600" dirty="0">
                <a:solidFill>
                  <a:srgbClr val="800000"/>
                </a:solidFill>
              </a:rPr>
              <a:t>alt: </a:t>
            </a:r>
            <a:r>
              <a:rPr lang="it-IT" sz="2600" dirty="0">
                <a:solidFill>
                  <a:srgbClr val="44546A"/>
                </a:solidFill>
              </a:rPr>
              <a:t>definisce il testo alternativo che viene visualizzato qualora l’immagine non sia disponibile (è utile </a:t>
            </a:r>
            <a:r>
              <a:rPr lang="it-IT" sz="2600" dirty="0" err="1">
                <a:solidFill>
                  <a:srgbClr val="44546A"/>
                </a:solidFill>
              </a:rPr>
              <a:t>sopratutto</a:t>
            </a:r>
            <a:r>
              <a:rPr lang="it-IT" sz="2600" dirty="0">
                <a:solidFill>
                  <a:srgbClr val="44546A"/>
                </a:solidFill>
              </a:rPr>
              <a:t> per i non vedenti)</a:t>
            </a:r>
          </a:p>
          <a:p>
            <a:pPr lvl="1"/>
            <a:r>
              <a:rPr lang="it-IT" sz="2600" dirty="0" err="1">
                <a:solidFill>
                  <a:srgbClr val="800000"/>
                </a:solidFill>
              </a:rPr>
              <a:t>width</a:t>
            </a:r>
            <a:r>
              <a:rPr lang="it-IT" sz="2600" dirty="0">
                <a:solidFill>
                  <a:srgbClr val="800000"/>
                </a:solidFill>
              </a:rPr>
              <a:t>: </a:t>
            </a:r>
            <a:r>
              <a:rPr lang="it-IT" sz="2600" dirty="0">
                <a:solidFill>
                  <a:srgbClr val="44546A"/>
                </a:solidFill>
              </a:rPr>
              <a:t>larghezza dell’immagine (è buona norma definirlo)</a:t>
            </a:r>
          </a:p>
          <a:p>
            <a:pPr lvl="1"/>
            <a:r>
              <a:rPr lang="it-IT" sz="2600" dirty="0" err="1">
                <a:solidFill>
                  <a:srgbClr val="800000"/>
                </a:solidFill>
              </a:rPr>
              <a:t>height</a:t>
            </a:r>
            <a:r>
              <a:rPr lang="it-IT" sz="2600" dirty="0">
                <a:solidFill>
                  <a:srgbClr val="800000"/>
                </a:solidFill>
              </a:rPr>
              <a:t>: </a:t>
            </a:r>
            <a:r>
              <a:rPr lang="it-IT" sz="2600" dirty="0">
                <a:solidFill>
                  <a:srgbClr val="44546A"/>
                </a:solidFill>
              </a:rPr>
              <a:t>altezza dell’immagine (è buona norma definirlo)</a:t>
            </a:r>
          </a:p>
          <a:p>
            <a:r>
              <a:rPr lang="it-IT" sz="2600" dirty="0">
                <a:solidFill>
                  <a:schemeClr val="tx2">
                    <a:lumMod val="75000"/>
                  </a:schemeClr>
                </a:solidFill>
                <a:latin typeface="Courier" charset="0"/>
              </a:rPr>
              <a:t>NB </a:t>
            </a:r>
            <a:r>
              <a:rPr lang="it-IT" sz="2600" dirty="0"/>
              <a:t>È un tag senza contenuto</a:t>
            </a:r>
          </a:p>
          <a:p>
            <a:endParaRPr lang="it-IT" sz="2600" dirty="0"/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24015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BODY – Immagini Esempio</a:t>
            </a:r>
            <a:endParaRPr lang="it-IT" noProof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CF5786B-C2F6-4B44-B27A-8A7A397DE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700808"/>
            <a:ext cx="7398960" cy="4892193"/>
          </a:xfrm>
          <a:custGeom>
            <a:avLst/>
            <a:gdLst>
              <a:gd name="G0" fmla="*/ 21802 1 2"/>
              <a:gd name="G1" fmla="*/ 8364 1 2"/>
              <a:gd name="G2" fmla="+- 8364 0 0"/>
              <a:gd name="G3" fmla="+- 21802 0 0"/>
              <a:gd name="T0" fmla="*/ 0 w 21802"/>
              <a:gd name="T1" fmla="*/ 0 h 8364"/>
              <a:gd name="T2" fmla="*/ G3 w 21802"/>
              <a:gd name="T3" fmla="*/ G2 h 8364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T0" t="T1" r="T2" b="T3"/>
            <a:pathLst>
              <a:path w="21802" h="8364">
                <a:moveTo>
                  <a:pt x="0" y="0"/>
                </a:moveTo>
                <a:lnTo>
                  <a:pt x="21802" y="0"/>
                </a:lnTo>
                <a:lnTo>
                  <a:pt x="21802" y="8364"/>
                </a:lnTo>
                <a:lnTo>
                  <a:pt x="0" y="8364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&lt;body&gt;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600" dirty="0" err="1">
                <a:solidFill>
                  <a:srgbClr val="800000"/>
                </a:solidFill>
                <a:latin typeface="Courier"/>
                <a:cs typeface="Courier"/>
              </a:rPr>
              <a:t>img</a:t>
            </a:r>
            <a:r>
              <a:rPr lang="it-IT" sz="2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="https://www.udemy.com/staticx/udemy/images/v6/logo-coral.svg"</a:t>
            </a:r>
            <a:b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</a:b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alt=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"Logo </a:t>
            </a:r>
            <a:r>
              <a:rPr lang="it-IT" sz="2600" dirty="0" err="1">
                <a:solidFill>
                  <a:srgbClr val="0000FF"/>
                </a:solidFill>
                <a:latin typeface="Courier"/>
                <a:cs typeface="Courier"/>
              </a:rPr>
              <a:t>Udemy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" 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width</a:t>
            </a: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=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"100" 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height</a:t>
            </a: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=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"100"&gt;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600" dirty="0" err="1">
                <a:solidFill>
                  <a:srgbClr val="800000"/>
                </a:solidFill>
                <a:latin typeface="Courier"/>
                <a:cs typeface="Courier"/>
              </a:rPr>
              <a:t>br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/&gt;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600" dirty="0" err="1">
                <a:solidFill>
                  <a:srgbClr val="800000"/>
                </a:solidFill>
                <a:latin typeface="Courier"/>
                <a:cs typeface="Courier"/>
              </a:rPr>
              <a:t>img</a:t>
            </a:r>
            <a:r>
              <a:rPr lang="it-IT" sz="2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src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="immagine_non_trovata.png"</a:t>
            </a:r>
            <a:b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</a:b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alt=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"Esempio immagine non trovata" 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width</a:t>
            </a: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=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"100" 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height</a:t>
            </a:r>
            <a:r>
              <a:rPr lang="it-IT" sz="2600" dirty="0">
                <a:solidFill>
                  <a:srgbClr val="FF0000"/>
                </a:solidFill>
                <a:latin typeface="Courier"/>
                <a:cs typeface="Courier"/>
              </a:rPr>
              <a:t>=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"100"&gt;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&lt;/body&gt;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B24C8E3-B25F-48F2-80FF-07F3F7A67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3169941"/>
            <a:ext cx="3719736" cy="202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19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BODY - Tabelle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75520" y="1988840"/>
            <a:ext cx="10081120" cy="4968552"/>
          </a:xfrm>
        </p:spPr>
        <p:txBody>
          <a:bodyPr>
            <a:normAutofit/>
          </a:bodyPr>
          <a:lstStyle/>
          <a:p>
            <a:r>
              <a:rPr lang="it-IT" sz="2600" dirty="0">
                <a:latin typeface="+mj-lt"/>
              </a:rPr>
              <a:t>La strutturazione di una tabella avviene usando 4 tag:</a:t>
            </a:r>
          </a:p>
          <a:p>
            <a:pPr lvl="1"/>
            <a:r>
              <a:rPr lang="it-IT" sz="2600" dirty="0">
                <a:solidFill>
                  <a:schemeClr val="tx2">
                    <a:lumMod val="75000"/>
                  </a:schemeClr>
                </a:solidFill>
                <a:latin typeface="+mj-lt"/>
                <a:ea typeface="Courier" charset="0"/>
                <a:cs typeface="Courier" charset="0"/>
              </a:rPr>
              <a:t>&lt;</a:t>
            </a:r>
            <a:r>
              <a:rPr lang="it-IT" sz="26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Courier" charset="0"/>
                <a:cs typeface="Courier" charset="0"/>
              </a:rPr>
              <a:t>table</a:t>
            </a:r>
            <a:r>
              <a:rPr lang="it-IT" sz="2600" dirty="0">
                <a:solidFill>
                  <a:schemeClr val="tx2">
                    <a:lumMod val="75000"/>
                  </a:schemeClr>
                </a:solidFill>
                <a:latin typeface="+mj-lt"/>
                <a:ea typeface="Courier" charset="0"/>
                <a:cs typeface="Courier" charset="0"/>
              </a:rPr>
              <a:t>&gt;, definisce una tabella</a:t>
            </a:r>
          </a:p>
          <a:p>
            <a:pPr lvl="1"/>
            <a:r>
              <a:rPr lang="it-IT" sz="2600" dirty="0">
                <a:latin typeface="+mj-lt"/>
              </a:rPr>
              <a:t>&lt;</a:t>
            </a:r>
            <a:r>
              <a:rPr lang="it-IT" sz="2600" dirty="0" err="1">
                <a:latin typeface="+mj-lt"/>
              </a:rPr>
              <a:t>th</a:t>
            </a:r>
            <a:r>
              <a:rPr lang="it-IT" sz="2600" dirty="0">
                <a:latin typeface="+mj-lt"/>
              </a:rPr>
              <a:t>&gt; per dare un titolo a ciascuna colonna</a:t>
            </a:r>
            <a:endParaRPr lang="it-IT" sz="2600" dirty="0">
              <a:solidFill>
                <a:schemeClr val="tx2">
                  <a:lumMod val="75000"/>
                </a:schemeClr>
              </a:solidFill>
              <a:latin typeface="+mj-lt"/>
              <a:ea typeface="Courier" charset="0"/>
              <a:cs typeface="Courier" charset="0"/>
            </a:endParaRPr>
          </a:p>
          <a:p>
            <a:pPr lvl="1"/>
            <a:r>
              <a:rPr lang="it-IT" sz="2600" dirty="0">
                <a:latin typeface="+mj-lt"/>
              </a:rPr>
              <a:t>&lt;</a:t>
            </a:r>
            <a:r>
              <a:rPr lang="it-IT" sz="2600" dirty="0" err="1">
                <a:latin typeface="+mj-lt"/>
              </a:rPr>
              <a:t>tr</a:t>
            </a:r>
            <a:r>
              <a:rPr lang="it-IT" sz="2600" dirty="0">
                <a:latin typeface="+mj-lt"/>
              </a:rPr>
              <a:t>&gt; crea una riga</a:t>
            </a:r>
          </a:p>
          <a:p>
            <a:pPr lvl="1"/>
            <a:r>
              <a:rPr lang="it-IT" sz="2600" dirty="0">
                <a:latin typeface="+mj-lt"/>
              </a:rPr>
              <a:t>&lt;</a:t>
            </a:r>
            <a:r>
              <a:rPr lang="it-IT" sz="2600" dirty="0" err="1">
                <a:latin typeface="+mj-lt"/>
              </a:rPr>
              <a:t>td</a:t>
            </a:r>
            <a:r>
              <a:rPr lang="it-IT" sz="2600" dirty="0">
                <a:latin typeface="+mj-lt"/>
              </a:rPr>
              <a:t>&gt; crea una colonna</a:t>
            </a:r>
          </a:p>
          <a:p>
            <a:pPr lvl="1"/>
            <a:endParaRPr lang="it-IT" sz="2600" dirty="0">
              <a:latin typeface="+mj-lt"/>
            </a:endParaRPr>
          </a:p>
          <a:p>
            <a:r>
              <a:rPr lang="it-IT" sz="2600" dirty="0">
                <a:latin typeface="+mj-lt"/>
              </a:rPr>
              <a:t>NB non sono uno strumento per definire il layout della pagina</a:t>
            </a:r>
          </a:p>
        </p:txBody>
      </p:sp>
    </p:spTree>
    <p:extLst>
      <p:ext uri="{BB962C8B-B14F-4D97-AF65-F5344CB8AC3E}">
        <p14:creationId xmlns:p14="http://schemas.microsoft.com/office/powerpoint/2010/main" val="283579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BODY – Tabelle Esempio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9DD423-5CFB-4B93-92FF-F70C418B2DE9}"/>
              </a:ext>
            </a:extLst>
          </p:cNvPr>
          <p:cNvSpPr/>
          <p:nvPr/>
        </p:nvSpPr>
        <p:spPr>
          <a:xfrm>
            <a:off x="1127448" y="1696600"/>
            <a:ext cx="667206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table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tr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&lt;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th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  <a:r>
              <a:rPr lang="it-IT" sz="2000" dirty="0">
                <a:latin typeface="Courier"/>
                <a:cs typeface="Courier"/>
              </a:rPr>
              <a:t>Prima Colonna 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th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&lt;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th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  <a:r>
              <a:rPr lang="it-IT" sz="2000" dirty="0">
                <a:latin typeface="Courier"/>
                <a:cs typeface="Courier"/>
              </a:rPr>
              <a:t>Seconda Colonna 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th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tr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tr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>
                <a:solidFill>
                  <a:srgbClr val="800000"/>
                </a:solidFill>
                <a:latin typeface="Courier"/>
                <a:cs typeface="Courier"/>
              </a:rPr>
              <a:t>td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  <a:r>
              <a:rPr lang="it-IT" sz="2000" dirty="0">
                <a:latin typeface="Courier"/>
                <a:cs typeface="Courier"/>
              </a:rPr>
              <a:t>dato1_cella1 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>
                <a:solidFill>
                  <a:srgbClr val="800000"/>
                </a:solidFill>
                <a:latin typeface="Courier"/>
                <a:cs typeface="Courier"/>
              </a:rPr>
              <a:t>td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endParaRPr lang="it-IT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	&lt;</a:t>
            </a:r>
            <a:r>
              <a:rPr lang="it-IT" sz="2000">
                <a:solidFill>
                  <a:srgbClr val="800000"/>
                </a:solidFill>
                <a:latin typeface="Courier"/>
                <a:cs typeface="Courier"/>
              </a:rPr>
              <a:t>td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  <a:r>
              <a:rPr lang="it-IT" sz="2000" dirty="0">
                <a:latin typeface="Courier"/>
                <a:cs typeface="Courier"/>
              </a:rPr>
              <a:t>dato1_cella2 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>
                <a:solidFill>
                  <a:srgbClr val="800000"/>
                </a:solidFill>
                <a:latin typeface="Courier"/>
                <a:cs typeface="Courier"/>
              </a:rPr>
              <a:t>td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endParaRPr lang="it-IT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tr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tr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>
                <a:solidFill>
                  <a:srgbClr val="800000"/>
                </a:solidFill>
                <a:latin typeface="Courier"/>
                <a:cs typeface="Courier"/>
              </a:rPr>
              <a:t>td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  <a:r>
              <a:rPr lang="it-IT" sz="2000" dirty="0">
                <a:latin typeface="Courier"/>
                <a:cs typeface="Courier"/>
              </a:rPr>
              <a:t>dato2_cella1 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>
                <a:solidFill>
                  <a:srgbClr val="800000"/>
                </a:solidFill>
                <a:latin typeface="Courier"/>
                <a:cs typeface="Courier"/>
              </a:rPr>
              <a:t>td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endParaRPr lang="it-IT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>
                <a:solidFill>
                  <a:srgbClr val="800000"/>
                </a:solidFill>
                <a:latin typeface="Courier"/>
                <a:cs typeface="Courier"/>
              </a:rPr>
              <a:t>td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  <a:r>
              <a:rPr lang="it-IT" sz="2000" dirty="0">
                <a:latin typeface="Courier"/>
                <a:cs typeface="Courier"/>
              </a:rPr>
              <a:t>dato2_cella2 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>
                <a:solidFill>
                  <a:srgbClr val="800000"/>
                </a:solidFill>
                <a:latin typeface="Courier"/>
                <a:cs typeface="Courier"/>
              </a:rPr>
              <a:t>td</a:t>
            </a:r>
            <a:r>
              <a:rPr lang="it-IT" sz="200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endParaRPr lang="it-IT" sz="20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tr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    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/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table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/body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326A901-296C-4D69-B517-09404281B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26" y="3429000"/>
            <a:ext cx="5555461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5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BODY - Liste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153128" cy="4869160"/>
          </a:xfrm>
        </p:spPr>
        <p:txBody>
          <a:bodyPr>
            <a:normAutofit/>
          </a:bodyPr>
          <a:lstStyle/>
          <a:p>
            <a:r>
              <a:rPr lang="it-IT" sz="2600" dirty="0">
                <a:latin typeface="+mj-lt"/>
              </a:rPr>
              <a:t>Per elencare oggetti simili si usano le liste</a:t>
            </a:r>
          </a:p>
          <a:p>
            <a:r>
              <a:rPr lang="it-IT" sz="2600" dirty="0">
                <a:latin typeface="+mj-lt"/>
              </a:rPr>
              <a:t>Le liste possono essere:</a:t>
            </a:r>
          </a:p>
          <a:p>
            <a:pPr lvl="1"/>
            <a:r>
              <a:rPr lang="it-IT" sz="2600" dirty="0">
                <a:latin typeface="+mj-lt"/>
              </a:rPr>
              <a:t>&lt;</a:t>
            </a:r>
            <a:r>
              <a:rPr lang="it-IT" sz="2600" dirty="0" err="1">
                <a:latin typeface="+mj-lt"/>
              </a:rPr>
              <a:t>ol</a:t>
            </a:r>
            <a:r>
              <a:rPr lang="it-IT" sz="2600" dirty="0">
                <a:latin typeface="+mj-lt"/>
              </a:rPr>
              <a:t>&gt;, liste numerate</a:t>
            </a:r>
          </a:p>
          <a:p>
            <a:pPr lvl="1"/>
            <a:r>
              <a:rPr lang="it-IT" sz="2600" dirty="0">
                <a:latin typeface="+mj-lt"/>
              </a:rPr>
              <a:t>&lt;</a:t>
            </a:r>
            <a:r>
              <a:rPr lang="it-IT" sz="2600" dirty="0" err="1">
                <a:latin typeface="+mj-lt"/>
              </a:rPr>
              <a:t>ul</a:t>
            </a:r>
            <a:r>
              <a:rPr lang="it-IT" sz="2600" dirty="0">
                <a:latin typeface="+mj-lt"/>
              </a:rPr>
              <a:t>&gt;, liste non ordinate</a:t>
            </a:r>
          </a:p>
          <a:p>
            <a:r>
              <a:rPr lang="it-IT" sz="2600" dirty="0">
                <a:latin typeface="+mj-lt"/>
              </a:rPr>
              <a:t>Si usa il tag </a:t>
            </a:r>
            <a:r>
              <a:rPr lang="it-IT" sz="2600" dirty="0">
                <a:solidFill>
                  <a:schemeClr val="tx2">
                    <a:lumMod val="75000"/>
                  </a:schemeClr>
                </a:solidFill>
                <a:latin typeface="+mj-lt"/>
                <a:ea typeface="Courier" charset="0"/>
                <a:cs typeface="Courier" charset="0"/>
              </a:rPr>
              <a:t>&lt;li&gt; per definire un nuovo elemento (a prescindere dal tipo della lista) </a:t>
            </a:r>
            <a:endParaRPr lang="it-IT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4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BODY – Liste Esempio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7A0E82-7348-4ABD-AC3C-CF8B487E8956}"/>
              </a:ext>
            </a:extLst>
          </p:cNvPr>
          <p:cNvSpPr/>
          <p:nvPr/>
        </p:nvSpPr>
        <p:spPr>
          <a:xfrm>
            <a:off x="983432" y="1828956"/>
            <a:ext cx="667206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h1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000" dirty="0">
                <a:latin typeface="Courier"/>
                <a:cs typeface="Courier"/>
              </a:rPr>
              <a:t>Lista libri numerata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/h1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ol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000" dirty="0">
                <a:latin typeface="Courier"/>
                <a:cs typeface="Courier"/>
              </a:rPr>
              <a:t>La compagnia dell’anello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000" dirty="0">
                <a:latin typeface="Courier"/>
                <a:cs typeface="Courier"/>
              </a:rPr>
              <a:t>Le due torri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000" dirty="0">
                <a:latin typeface="Courier"/>
                <a:cs typeface="Courier"/>
              </a:rPr>
              <a:t>Il ritorno del Re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ol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h1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000" dirty="0">
                <a:latin typeface="Courier"/>
                <a:cs typeface="Courier"/>
              </a:rPr>
              <a:t>Lista film non ordinata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/h1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ul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000" dirty="0">
                <a:latin typeface="Courier"/>
                <a:cs typeface="Courier"/>
              </a:rPr>
              <a:t>Arancia Meccanica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000" dirty="0">
                <a:latin typeface="Courier"/>
                <a:cs typeface="Courier"/>
              </a:rPr>
              <a:t>Le due torri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	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000" dirty="0">
                <a:latin typeface="Courier"/>
                <a:cs typeface="Courier"/>
              </a:rPr>
              <a:t>Il ritorno del Re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&lt;/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li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sz="2000" dirty="0" err="1">
                <a:solidFill>
                  <a:srgbClr val="800000"/>
                </a:solidFill>
                <a:latin typeface="Courier"/>
                <a:cs typeface="Courier"/>
              </a:rPr>
              <a:t>ul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000" dirty="0">
                <a:solidFill>
                  <a:srgbClr val="800000"/>
                </a:solidFill>
                <a:latin typeface="Courier"/>
                <a:cs typeface="Courier"/>
              </a:rPr>
              <a:t>/body</a:t>
            </a:r>
            <a:r>
              <a:rPr lang="it-IT" sz="20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A531A0D-FA3C-484A-816F-F08159BB3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00" y="1988840"/>
            <a:ext cx="5084440" cy="40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82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BODY -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225136" cy="4869160"/>
          </a:xfrm>
        </p:spPr>
        <p:txBody>
          <a:bodyPr>
            <a:noAutofit/>
          </a:bodyPr>
          <a:lstStyle/>
          <a:p>
            <a:r>
              <a:rPr lang="it-IT" sz="2400" dirty="0"/>
              <a:t>Il tag &lt;</a:t>
            </a:r>
            <a:r>
              <a:rPr lang="it-IT" sz="2400" dirty="0" err="1"/>
              <a:t>form</a:t>
            </a:r>
            <a:r>
              <a:rPr lang="it-IT" sz="2400" dirty="0"/>
              <a:t>&gt; è uno dei principali mezzi per interagire con gli utenti</a:t>
            </a:r>
          </a:p>
          <a:p>
            <a:pPr lvl="1"/>
            <a:r>
              <a:rPr lang="it-IT" sz="2400" dirty="0"/>
              <a:t>sono moduli che consentono l’inserimento e l’invio di dati ai server</a:t>
            </a:r>
          </a:p>
          <a:p>
            <a:pPr lvl="1"/>
            <a:r>
              <a:rPr lang="it-IT" sz="2400" dirty="0"/>
              <a:t>questi dati possono essere raccolti in modo diverso (campi di testo, pulsanti, ecc.)</a:t>
            </a:r>
          </a:p>
          <a:p>
            <a:r>
              <a:rPr lang="it-IT" sz="2400" dirty="0"/>
              <a:t>Attributi:</a:t>
            </a:r>
          </a:p>
          <a:p>
            <a:pPr lvl="1"/>
            <a:r>
              <a:rPr lang="it-IT" sz="2400" dirty="0">
                <a:solidFill>
                  <a:srgbClr val="C00000"/>
                </a:solidFill>
              </a:rPr>
              <a:t>action</a:t>
            </a:r>
            <a:r>
              <a:rPr lang="it-IT" sz="2400" dirty="0"/>
              <a:t>: definisce la risorsa a cui passare i dati inseriti </a:t>
            </a:r>
          </a:p>
          <a:p>
            <a:pPr lvl="1"/>
            <a:r>
              <a:rPr lang="it-IT" sz="2400" dirty="0">
                <a:solidFill>
                  <a:srgbClr val="C00000"/>
                </a:solidFill>
              </a:rPr>
              <a:t>method</a:t>
            </a:r>
            <a:r>
              <a:rPr lang="it-IT" sz="2400" dirty="0"/>
              <a:t>: specifica come i dati vengono inviati alla risorsa dichiarata, ovvero POST o GET</a:t>
            </a:r>
          </a:p>
          <a:p>
            <a:pPr lvl="1"/>
            <a:r>
              <a:rPr lang="it-IT" sz="2400" dirty="0" err="1">
                <a:solidFill>
                  <a:srgbClr val="C00000"/>
                </a:solidFill>
              </a:rPr>
              <a:t>enctype</a:t>
            </a:r>
            <a:r>
              <a:rPr lang="it-IT" sz="2400" dirty="0"/>
              <a:t>: indica il tipo di media da </a:t>
            </a:r>
            <a:r>
              <a:rPr lang="it-IT" sz="2400" dirty="0" err="1"/>
              <a:t>utilizare</a:t>
            </a:r>
            <a:r>
              <a:rPr lang="it-IT" sz="2400" dirty="0"/>
              <a:t> per codificare i dati</a:t>
            </a:r>
          </a:p>
        </p:txBody>
      </p:sp>
    </p:spTree>
    <p:extLst>
      <p:ext uri="{BB962C8B-B14F-4D97-AF65-F5344CB8AC3E}">
        <p14:creationId xmlns:p14="http://schemas.microsoft.com/office/powerpoint/2010/main" val="12744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FORM -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512" y="1988840"/>
            <a:ext cx="10297144" cy="4869160"/>
          </a:xfrm>
        </p:spPr>
        <p:txBody>
          <a:bodyPr>
            <a:normAutofit/>
          </a:bodyPr>
          <a:lstStyle/>
          <a:p>
            <a:r>
              <a:rPr lang="it-IT" sz="2600" dirty="0">
                <a:latin typeface="+mj-lt"/>
              </a:rPr>
              <a:t>Elementi per inserire un valore in un </a:t>
            </a:r>
            <a:r>
              <a:rPr lang="it-IT" sz="2600" dirty="0" err="1">
                <a:latin typeface="+mj-lt"/>
              </a:rPr>
              <a:t>form</a:t>
            </a:r>
            <a:r>
              <a:rPr lang="it-IT" sz="2600" dirty="0">
                <a:latin typeface="+mj-lt"/>
              </a:rPr>
              <a:t>: &lt;input&gt; e &lt;</a:t>
            </a:r>
            <a:r>
              <a:rPr lang="it-IT" sz="2600" dirty="0" err="1">
                <a:latin typeface="+mj-lt"/>
              </a:rPr>
              <a:t>textarea</a:t>
            </a:r>
            <a:r>
              <a:rPr lang="it-IT" sz="2600" dirty="0">
                <a:latin typeface="+mj-lt"/>
              </a:rPr>
              <a:t>&gt;</a:t>
            </a:r>
          </a:p>
          <a:p>
            <a:r>
              <a:rPr lang="it-IT" sz="2600" dirty="0">
                <a:latin typeface="+mj-lt"/>
              </a:rPr>
              <a:t>Tag &lt;input&gt; permette l’inserimento di diversi tipi di dati:</a:t>
            </a:r>
          </a:p>
          <a:p>
            <a:pPr lvl="1"/>
            <a:r>
              <a:rPr lang="it-IT" sz="2600" dirty="0">
                <a:latin typeface="+mj-lt"/>
              </a:rPr>
              <a:t>text, file, image, ecc.</a:t>
            </a:r>
          </a:p>
          <a:p>
            <a:r>
              <a:rPr lang="it-IT" sz="2600" dirty="0">
                <a:latin typeface="+mj-lt"/>
              </a:rPr>
              <a:t>Si differenziano per il valore dell’attributo </a:t>
            </a:r>
            <a:r>
              <a:rPr lang="it-IT" sz="2600" dirty="0" err="1">
                <a:solidFill>
                  <a:srgbClr val="B70718"/>
                </a:solidFill>
                <a:latin typeface="+mj-lt"/>
                <a:ea typeface="Courier" charset="0"/>
                <a:cs typeface="Courier" charset="0"/>
              </a:rPr>
              <a:t>type</a:t>
            </a:r>
            <a:endParaRPr lang="it-IT" sz="2600" dirty="0">
              <a:solidFill>
                <a:srgbClr val="B70718"/>
              </a:solidFill>
              <a:latin typeface="+mj-lt"/>
              <a:ea typeface="Courier" charset="0"/>
              <a:cs typeface="Courier" charset="0"/>
            </a:endParaRPr>
          </a:p>
          <a:p>
            <a:r>
              <a:rPr lang="it-IT" sz="2600" dirty="0">
                <a:latin typeface="+mj-lt"/>
              </a:rPr>
              <a:t>Generano delle coppie chiave-valore:</a:t>
            </a:r>
          </a:p>
          <a:p>
            <a:pPr lvl="1"/>
            <a:r>
              <a:rPr lang="it-IT" sz="2600" dirty="0">
                <a:latin typeface="+mj-lt"/>
              </a:rPr>
              <a:t>la chiave è associata all’attributo </a:t>
            </a:r>
            <a:r>
              <a:rPr lang="it-IT" sz="2600" dirty="0">
                <a:solidFill>
                  <a:srgbClr val="B70718"/>
                </a:solidFill>
                <a:latin typeface="+mj-lt"/>
                <a:ea typeface="Courier" charset="0"/>
                <a:cs typeface="Courier" charset="0"/>
              </a:rPr>
              <a:t>name</a:t>
            </a:r>
          </a:p>
          <a:p>
            <a:pPr lvl="1"/>
            <a:r>
              <a:rPr lang="it-IT" sz="2600" dirty="0">
                <a:latin typeface="+mj-lt"/>
              </a:rPr>
              <a:t>il valore è definito dall’attributo </a:t>
            </a:r>
            <a:r>
              <a:rPr lang="it-IT" sz="2600" dirty="0" err="1">
                <a:solidFill>
                  <a:srgbClr val="B70718"/>
                </a:solidFill>
                <a:latin typeface="+mj-lt"/>
                <a:ea typeface="Courier" charset="0"/>
                <a:cs typeface="Courier" charset="0"/>
              </a:rPr>
              <a:t>value</a:t>
            </a:r>
            <a:endParaRPr lang="it-IT" sz="2600" dirty="0">
              <a:solidFill>
                <a:srgbClr val="B70718"/>
              </a:solidFill>
              <a:latin typeface="+mj-lt"/>
            </a:endParaRPr>
          </a:p>
          <a:p>
            <a:pPr marL="0" indent="0">
              <a:buNone/>
            </a:pPr>
            <a:endParaRPr lang="it-IT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3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 - Input Testuale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081120" cy="3312368"/>
          </a:xfrm>
        </p:spPr>
        <p:txBody>
          <a:bodyPr>
            <a:noAutofit/>
          </a:bodyPr>
          <a:lstStyle/>
          <a:p>
            <a:r>
              <a:rPr lang="it-IT" sz="2600" dirty="0"/>
              <a:t>Due opzioni: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600" dirty="0">
                <a:solidFill>
                  <a:srgbClr val="800000"/>
                </a:solidFill>
                <a:latin typeface="Courier"/>
                <a:cs typeface="Courier"/>
              </a:rPr>
              <a:t>input </a:t>
            </a:r>
            <a:r>
              <a:rPr lang="it-IT" sz="2600" dirty="0" err="1">
                <a:solidFill>
                  <a:srgbClr val="FF0000"/>
                </a:solidFill>
                <a:latin typeface="Courier"/>
                <a:cs typeface="Courier"/>
              </a:rPr>
              <a:t>type</a:t>
            </a:r>
            <a:r>
              <a:rPr lang="it-IT" sz="2600" dirty="0">
                <a:solidFill>
                  <a:srgbClr val="800000"/>
                </a:solidFill>
                <a:latin typeface="Courier"/>
                <a:cs typeface="Courier"/>
              </a:rPr>
              <a:t>=</a:t>
            </a:r>
            <a:r>
              <a:rPr lang="it-IT" sz="2600" dirty="0">
                <a:solidFill>
                  <a:srgbClr val="5251F6"/>
                </a:solidFill>
                <a:latin typeface="Courier"/>
                <a:cs typeface="Courier"/>
              </a:rPr>
              <a:t>"text"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&gt; </a:t>
            </a:r>
            <a:r>
              <a:rPr lang="it-IT" sz="2600" dirty="0">
                <a:solidFill>
                  <a:srgbClr val="44546A"/>
                </a:solidFill>
                <a:latin typeface="+mj-lt"/>
                <a:cs typeface="Courier"/>
              </a:rPr>
              <a:t>testo di piccole dimensioni (tipo username o email)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2600" dirty="0" err="1">
                <a:solidFill>
                  <a:srgbClr val="800000"/>
                </a:solidFill>
                <a:latin typeface="Courier"/>
                <a:cs typeface="Courier"/>
              </a:rPr>
              <a:t>textarea</a:t>
            </a:r>
            <a:r>
              <a:rPr lang="it-IT" sz="26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  <a:r>
              <a:rPr lang="it-IT" sz="2600" dirty="0">
                <a:latin typeface="Courier"/>
                <a:cs typeface="Courier"/>
              </a:rPr>
              <a:t> </a:t>
            </a:r>
            <a:r>
              <a:rPr lang="it-IT" sz="2600" dirty="0">
                <a:latin typeface="+mj-lt"/>
                <a:cs typeface="Courier"/>
              </a:rPr>
              <a:t>testo di lunghe dimensioni (per esempio commenti o recensioni)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sz="2600" dirty="0">
              <a:latin typeface="+mj-lt"/>
              <a:cs typeface="Courier"/>
            </a:endParaRP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600" dirty="0">
                <a:latin typeface="+mj-lt"/>
              </a:rPr>
              <a:t>HTML5 ha introdotto la gestione di tanti tipi di dati:</a:t>
            </a:r>
          </a:p>
          <a:p>
            <a:pPr lvl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2600" dirty="0">
                <a:latin typeface="+mj-lt"/>
              </a:rPr>
              <a:t>data, email, file, immagini, numeri, range, telefono, </a:t>
            </a:r>
            <a:r>
              <a:rPr lang="it-IT" sz="2600" dirty="0" err="1">
                <a:latin typeface="+mj-lt"/>
              </a:rPr>
              <a:t>url</a:t>
            </a:r>
            <a:r>
              <a:rPr lang="it-IT" sz="2600" dirty="0">
                <a:latin typeface="+mj-lt"/>
              </a:rPr>
              <a:t>, password</a:t>
            </a:r>
          </a:p>
          <a:p>
            <a:pPr marL="530352" lvl="1" indent="0"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2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– Input </a:t>
            </a:r>
            <a:r>
              <a:rPr lang="en-US" dirty="0" err="1"/>
              <a:t>Testuale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67239C-AF67-4482-93FB-84B57BD2BAE8}"/>
              </a:ext>
            </a:extLst>
          </p:cNvPr>
          <p:cNvSpPr txBox="1">
            <a:spLocks/>
          </p:cNvSpPr>
          <p:nvPr/>
        </p:nvSpPr>
        <p:spPr>
          <a:xfrm>
            <a:off x="1371600" y="5828818"/>
            <a:ext cx="10081120" cy="108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600" dirty="0"/>
              <a:t>Lista completa</a:t>
            </a:r>
          </a:p>
          <a:p>
            <a:pPr marL="0" indent="0">
              <a:buNone/>
            </a:pPr>
            <a:r>
              <a:rPr lang="it-IT" dirty="0">
                <a:latin typeface="+mj-lt"/>
              </a:rPr>
              <a:t>https://www.w3schools.com/tags/att_input_type.asp</a:t>
            </a:r>
          </a:p>
          <a:p>
            <a:pPr marL="530352" lvl="1" indent="0">
              <a:buFont typeface="Franklin Gothic Book" panose="020B0503020102020204" pitchFamily="34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sz="2600" dirty="0">
              <a:latin typeface="+mj-lt"/>
            </a:endParaRPr>
          </a:p>
        </p:txBody>
      </p:sp>
      <p:pic>
        <p:nvPicPr>
          <p:cNvPr id="1026" name="Picture 2" descr="http://farm8.staticflickr.com/7098/6922173934_147f8f240b_b.jpg">
            <a:extLst>
              <a:ext uri="{FF2B5EF4-FFF2-40B4-BE49-F238E27FC236}">
                <a16:creationId xmlns:a16="http://schemas.microsoft.com/office/drawing/2014/main" id="{FFF425BF-3989-440A-BAFE-B1C0106C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700808"/>
            <a:ext cx="79438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2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7843982" cy="4319383"/>
          </a:xfrm>
        </p:spPr>
        <p:txBody>
          <a:bodyPr>
            <a:noAutofit/>
          </a:bodyPr>
          <a:lstStyle/>
          <a:p>
            <a:r>
              <a:rPr lang="it-IT" sz="2600" dirty="0"/>
              <a:t>Sono le componenti base dell’HTML</a:t>
            </a:r>
          </a:p>
          <a:p>
            <a:endParaRPr lang="it-IT" sz="2600" dirty="0"/>
          </a:p>
          <a:p>
            <a:r>
              <a:rPr lang="it-IT" sz="2600" dirty="0"/>
              <a:t>Ogni tag è racchiuso tra due parentesi angolari</a:t>
            </a:r>
          </a:p>
          <a:p>
            <a:endParaRPr lang="it-IT" sz="2600" dirty="0"/>
          </a:p>
          <a:p>
            <a:r>
              <a:rPr lang="it-IT" sz="2600" dirty="0"/>
              <a:t>Esistono tre tipi di tag:</a:t>
            </a:r>
          </a:p>
          <a:p>
            <a:pPr lvl="1"/>
            <a:r>
              <a:rPr lang="it-IT" sz="2600" dirty="0"/>
              <a:t>Normali</a:t>
            </a:r>
          </a:p>
          <a:p>
            <a:pPr lvl="1"/>
            <a:r>
              <a:rPr lang="it-IT" sz="2600" dirty="0"/>
              <a:t>Vuoti</a:t>
            </a:r>
          </a:p>
          <a:p>
            <a:pPr lvl="1"/>
            <a:r>
              <a:rPr lang="it-IT" sz="2600" dirty="0"/>
              <a:t>Provenienti da altri </a:t>
            </a:r>
            <a:r>
              <a:rPr lang="it-IT" sz="2600" dirty="0" err="1"/>
              <a:t>namespace</a:t>
            </a:r>
            <a:endParaRPr lang="it-IT" sz="2600" dirty="0"/>
          </a:p>
          <a:p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3249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 – Label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512" y="1988840"/>
            <a:ext cx="10297144" cy="4869160"/>
          </a:xfrm>
        </p:spPr>
        <p:txBody>
          <a:bodyPr>
            <a:normAutofit/>
          </a:bodyPr>
          <a:lstStyle/>
          <a:p>
            <a:r>
              <a:rPr lang="it-IT" sz="2600" dirty="0"/>
              <a:t>È buona norma specificare una etichetta (&lt;label&gt;) per ciascun elemento di input</a:t>
            </a:r>
            <a:endParaRPr lang="it-IT" sz="2600" dirty="0">
              <a:solidFill>
                <a:schemeClr val="tx2">
                  <a:lumMod val="75000"/>
                </a:schemeClr>
              </a:solidFill>
              <a:ea typeface="Courier" charset="0"/>
              <a:cs typeface="Courier" charset="0"/>
            </a:endParaRPr>
          </a:p>
          <a:p>
            <a:pPr lvl="1"/>
            <a:r>
              <a:rPr lang="it-IT" sz="2600" dirty="0"/>
              <a:t>Si associa una label specificando, nell’attributo </a:t>
            </a:r>
            <a:r>
              <a:rPr lang="it-IT" sz="2600" dirty="0">
                <a:solidFill>
                  <a:srgbClr val="B70718"/>
                </a:solidFill>
                <a:ea typeface="Courier" charset="0"/>
                <a:cs typeface="Courier" charset="0"/>
              </a:rPr>
              <a:t>for,</a:t>
            </a:r>
            <a:r>
              <a:rPr lang="it-IT" sz="2600" dirty="0">
                <a:solidFill>
                  <a:schemeClr val="accent2">
                    <a:lumMod val="75000"/>
                  </a:schemeClr>
                </a:solidFill>
                <a:ea typeface="Courier" charset="0"/>
                <a:cs typeface="Courier" charset="0"/>
              </a:rPr>
              <a:t> </a:t>
            </a:r>
            <a:r>
              <a:rPr lang="it-IT" sz="2600" dirty="0"/>
              <a:t>l’</a:t>
            </a:r>
            <a:r>
              <a:rPr lang="it-IT" sz="2600" dirty="0">
                <a:solidFill>
                  <a:srgbClr val="B70718"/>
                </a:solidFill>
                <a:ea typeface="Courier" charset="0"/>
                <a:cs typeface="Courier" charset="0"/>
              </a:rPr>
              <a:t>id</a:t>
            </a:r>
            <a:r>
              <a:rPr lang="it-IT" sz="2600" dirty="0">
                <a:solidFill>
                  <a:schemeClr val="accent2">
                    <a:lumMod val="75000"/>
                  </a:schemeClr>
                </a:solidFill>
                <a:ea typeface="Courier" charset="0"/>
                <a:cs typeface="Courier" charset="0"/>
              </a:rPr>
              <a:t> </a:t>
            </a:r>
            <a:r>
              <a:rPr lang="it-IT" sz="2600" dirty="0"/>
              <a:t>dell’elemento </a:t>
            </a:r>
            <a:r>
              <a:rPr lang="it-IT" sz="2600" dirty="0">
                <a:solidFill>
                  <a:schemeClr val="tx2">
                    <a:lumMod val="75000"/>
                  </a:schemeClr>
                </a:solidFill>
                <a:ea typeface="Courier" charset="0"/>
                <a:cs typeface="Courier" charset="0"/>
              </a:rPr>
              <a:t>input</a:t>
            </a:r>
          </a:p>
          <a:p>
            <a:r>
              <a:rPr lang="it-IT" sz="2600" dirty="0">
                <a:solidFill>
                  <a:schemeClr val="tx2">
                    <a:lumMod val="75000"/>
                  </a:schemeClr>
                </a:solidFill>
                <a:ea typeface="Courier" charset="0"/>
                <a:cs typeface="Courier" charset="0"/>
              </a:rPr>
              <a:t>Supporta l'utente nella compilazione del </a:t>
            </a:r>
            <a:r>
              <a:rPr lang="it-IT" sz="2600" dirty="0" err="1">
                <a:solidFill>
                  <a:schemeClr val="tx2">
                    <a:lumMod val="75000"/>
                  </a:schemeClr>
                </a:solidFill>
                <a:ea typeface="Courier" charset="0"/>
                <a:cs typeface="Courier" charset="0"/>
              </a:rPr>
              <a:t>form</a:t>
            </a:r>
            <a:endParaRPr lang="it-IT" sz="2600" dirty="0">
              <a:solidFill>
                <a:schemeClr val="tx2">
                  <a:lumMod val="75000"/>
                </a:schemeClr>
              </a:solidFill>
              <a:ea typeface="Courier" charset="0"/>
              <a:cs typeface="Courier" charset="0"/>
            </a:endParaRPr>
          </a:p>
          <a:p>
            <a:pPr lvl="1"/>
            <a:endParaRPr lang="it-IT" sz="2600" dirty="0"/>
          </a:p>
          <a:p>
            <a:pPr marL="0" indent="0">
              <a:buNone/>
            </a:pPr>
            <a:endParaRPr lang="it-IT" sz="2600" dirty="0">
              <a:solidFill>
                <a:srgbClr val="44546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70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 – Input Testuale Esempio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F340B8E-198A-432B-8CA4-97D2540D1629}"/>
              </a:ext>
            </a:extLst>
          </p:cNvPr>
          <p:cNvSpPr/>
          <p:nvPr/>
        </p:nvSpPr>
        <p:spPr>
          <a:xfrm>
            <a:off x="1055440" y="1628800"/>
            <a:ext cx="76047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form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action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gestisci_dati.php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method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="post"&gt;</a:t>
            </a:r>
            <a:endParaRPr lang="en-US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for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="username"&gt;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Username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&lt;/</a:t>
            </a:r>
            <a:r>
              <a:rPr lang="it-IT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&gt;</a:t>
            </a:r>
            <a:endParaRPr lang="it-IT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		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="text"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name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="username"</a:t>
            </a:r>
            <a:endParaRPr lang="en-US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    		  </a:t>
            </a:r>
            <a:r>
              <a:rPr lang="it-IT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id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="username"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value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="Inserisci Username"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/&gt;</a:t>
            </a:r>
          </a:p>
          <a:p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		&lt;</a:t>
            </a:r>
            <a:r>
              <a:rPr lang="it-IT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br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/&gt;</a:t>
            </a:r>
            <a:endParaRPr lang="it-IT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for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it-IT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pswd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"&gt;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Password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&lt;/</a:t>
            </a:r>
            <a:r>
              <a:rPr lang="it-IT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&gt;</a:t>
            </a:r>
            <a:endParaRPr lang="it-IT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		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="password"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name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pswd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” "</a:t>
            </a:r>
            <a:endParaRPr lang="en-US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    	   </a:t>
            </a:r>
            <a:r>
              <a:rPr lang="it-IT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id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it-IT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pswd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value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="Inserisci Password"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/&gt;</a:t>
            </a:r>
            <a:endParaRPr lang="it-IT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pPr lvl="1"/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it-IT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br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/&gt;</a:t>
            </a:r>
            <a:endParaRPr lang="it-IT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for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="commento"&gt;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Commento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&lt;/</a:t>
            </a:r>
            <a:r>
              <a:rPr lang="it-IT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&gt;</a:t>
            </a:r>
            <a:endParaRPr lang="it-IT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		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textarea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rows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="6"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cols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="12” </a:t>
            </a:r>
            <a:b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</a:b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              </a:t>
            </a:r>
            <a:r>
              <a:rPr lang="it-IT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name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="commento"</a:t>
            </a:r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id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="commento"&gt;</a:t>
            </a:r>
            <a:endParaRPr lang="it-IT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  	&lt;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</a:t>
            </a:r>
            <a:r>
              <a:rPr lang="it-IT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textarea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&gt;</a:t>
            </a:r>
            <a:endParaRPr lang="it-IT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dirty="0" err="1">
                <a:solidFill>
                  <a:srgbClr val="800000"/>
                </a:solidFill>
                <a:latin typeface="Courier"/>
                <a:cs typeface="Courier"/>
              </a:rPr>
              <a:t>form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/body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32304C8-50EB-499C-B7BC-1276E5755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046" y="2171700"/>
            <a:ext cx="3934902" cy="25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416480" cy="4896544"/>
          </a:xfrm>
        </p:spPr>
        <p:txBody>
          <a:bodyPr>
            <a:normAutofit/>
          </a:bodyPr>
          <a:lstStyle/>
          <a:p>
            <a:r>
              <a:rPr lang="it-IT" sz="2600"/>
              <a:t>Tre opzioni </a:t>
            </a:r>
            <a:r>
              <a:rPr lang="it-IT" sz="2600" dirty="0"/>
              <a:t>per la selezione di singoli valori:</a:t>
            </a:r>
          </a:p>
          <a:p>
            <a:pPr lvl="1"/>
            <a:r>
              <a:rPr lang="it-IT" sz="2600" dirty="0"/>
              <a:t>radio </a:t>
            </a:r>
            <a:r>
              <a:rPr lang="it-IT" sz="2600" dirty="0" err="1"/>
              <a:t>button</a:t>
            </a:r>
            <a:r>
              <a:rPr lang="it-IT" sz="2600" dirty="0"/>
              <a:t>, 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2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="radio"&gt;</a:t>
            </a:r>
          </a:p>
          <a:p>
            <a:pPr lvl="2"/>
            <a:r>
              <a:rPr lang="en-US" sz="2600" dirty="0" err="1">
                <a:solidFill>
                  <a:srgbClr val="44546A"/>
                </a:solidFill>
                <a:latin typeface="+mj-lt"/>
              </a:rPr>
              <a:t>va</a:t>
            </a:r>
            <a:r>
              <a:rPr lang="en-US" sz="2600" dirty="0">
                <a:solidFill>
                  <a:srgbClr val="44546A"/>
                </a:solidFill>
                <a:latin typeface="+mj-lt"/>
              </a:rPr>
              <a:t> bene per </a:t>
            </a:r>
            <a:r>
              <a:rPr lang="en-US" sz="2600" dirty="0" err="1">
                <a:solidFill>
                  <a:srgbClr val="44546A"/>
                </a:solidFill>
                <a:latin typeface="+mj-lt"/>
              </a:rPr>
              <a:t>liste</a:t>
            </a:r>
            <a:r>
              <a:rPr lang="en-US" sz="2600" dirty="0">
                <a:solidFill>
                  <a:srgbClr val="44546A"/>
                </a:solidFill>
                <a:latin typeface="+mj-lt"/>
              </a:rPr>
              <a:t> con </a:t>
            </a:r>
            <a:r>
              <a:rPr lang="en-US" sz="2600" dirty="0" err="1">
                <a:solidFill>
                  <a:srgbClr val="44546A"/>
                </a:solidFill>
                <a:latin typeface="+mj-lt"/>
              </a:rPr>
              <a:t>bassa</a:t>
            </a:r>
            <a:r>
              <a:rPr lang="en-US" sz="2600" dirty="0">
                <a:solidFill>
                  <a:srgbClr val="44546A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44546A"/>
                </a:solidFill>
                <a:latin typeface="+mj-lt"/>
              </a:rPr>
              <a:t>cardinalità</a:t>
            </a:r>
            <a:r>
              <a:rPr lang="en-US" sz="2600" dirty="0">
                <a:solidFill>
                  <a:srgbClr val="44546A"/>
                </a:solidFill>
                <a:latin typeface="+mj-lt"/>
              </a:rPr>
              <a:t> (7</a:t>
            </a:r>
            <a:r>
              <a:rPr lang="it-IT" sz="2600" dirty="0"/>
              <a:t>±2)</a:t>
            </a:r>
          </a:p>
          <a:p>
            <a:pPr lvl="1"/>
            <a:r>
              <a:rPr lang="it-IT" sz="2600" dirty="0">
                <a:solidFill>
                  <a:srgbClr val="44546A"/>
                </a:solidFill>
                <a:latin typeface="+mj-lt"/>
              </a:rPr>
              <a:t>drop down list, 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lvl="2"/>
            <a:r>
              <a:rPr lang="it-IT" sz="2600" dirty="0"/>
              <a:t>media cardinalità (10-20)</a:t>
            </a:r>
          </a:p>
          <a:p>
            <a:pPr lvl="1"/>
            <a:r>
              <a:rPr lang="it-IT" sz="2600" dirty="0"/>
              <a:t>list box, 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size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="n"&gt;</a:t>
            </a:r>
          </a:p>
          <a:p>
            <a:pPr lvl="2"/>
            <a:r>
              <a:rPr lang="it-IT" sz="2600" dirty="0"/>
              <a:t>alta cardinalità (più di 20)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216F6E6C-325C-4EB8-9194-DDA43FAAA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54968"/>
          </a:xfrm>
        </p:spPr>
        <p:txBody>
          <a:bodyPr>
            <a:normAutofit fontScale="90000"/>
          </a:bodyPr>
          <a:lstStyle/>
          <a:p>
            <a:r>
              <a:rPr lang="it-IT" dirty="0"/>
              <a:t>FORM – Selezione Valori Singoli</a:t>
            </a:r>
            <a:br>
              <a:rPr lang="it-IT" dirty="0"/>
            </a:br>
            <a:endParaRPr lang="it-I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C79FD0-E1BD-4398-B249-5EA3AC5ECBDD}"/>
              </a:ext>
            </a:extLst>
          </p:cNvPr>
          <p:cNvSpPr txBox="1">
            <a:spLocks/>
          </p:cNvSpPr>
          <p:nvPr/>
        </p:nvSpPr>
        <p:spPr>
          <a:xfrm>
            <a:off x="1740755" y="2564904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800" dirty="0"/>
          </a:p>
        </p:txBody>
      </p:sp>
    </p:spTree>
    <p:extLst>
      <p:ext uri="{BB962C8B-B14F-4D97-AF65-F5344CB8AC3E}">
        <p14:creationId xmlns:p14="http://schemas.microsoft.com/office/powerpoint/2010/main" val="36227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r>
              <a:rPr lang="it-IT" dirty="0"/>
              <a:t>FORM – </a:t>
            </a:r>
            <a:r>
              <a:rPr lang="it-IT" sz="3900" dirty="0"/>
              <a:t>Selezione Valori Singoli Esempio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DA8B292-6FB8-4247-835B-D5338330698B}"/>
              </a:ext>
            </a:extLst>
          </p:cNvPr>
          <p:cNvSpPr/>
          <p:nvPr/>
        </p:nvSpPr>
        <p:spPr>
          <a:xfrm>
            <a:off x="971550" y="1451638"/>
            <a:ext cx="7604720" cy="55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13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1300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sz="13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r>
              <a:rPr lang="it-IT" sz="13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13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sz="1300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form</a:t>
            </a:r>
            <a:r>
              <a:rPr lang="en-US" sz="13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action</a:t>
            </a:r>
            <a:r>
              <a:rPr lang="en-US" sz="13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gestisci_dati.php</a:t>
            </a:r>
            <a:r>
              <a:rPr lang="en-US" sz="13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</a:t>
            </a:r>
            <a:r>
              <a:rPr lang="en-US" sz="13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method</a:t>
            </a:r>
            <a:r>
              <a:rPr lang="en-US" sz="13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="post"&gt;</a:t>
            </a:r>
          </a:p>
          <a:p>
            <a:r>
              <a:rPr lang="en-US" sz="13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		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&lt;!–- radio button </a:t>
            </a:r>
            <a:r>
              <a:rPr lang="en-US" sz="1300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bassa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300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cardinalità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--&gt;</a:t>
            </a:r>
          </a:p>
          <a:p>
            <a:r>
              <a:rPr lang="it-IT" sz="13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bassa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_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1"&gt;</a:t>
            </a:r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 1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="radio"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bassa_crdn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it-IT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bassa_1 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3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="bassa_1"&gt;</a:t>
            </a:r>
          </a:p>
          <a:p>
            <a:pPr lvl="1"/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it-IT" sz="1300" dirty="0" err="1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bassa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_2"&gt;</a:t>
            </a:r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 2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="radio"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bassa_crdn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it-IT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bassa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_2"</a:t>
            </a:r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3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="opzione_2"&gt;</a:t>
            </a:r>
            <a:endParaRPr lang="it-IT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t-IT" sz="13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		&lt;</a:t>
            </a:r>
            <a:r>
              <a:rPr lang="it-IT" sz="1300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br</a:t>
            </a:r>
            <a:r>
              <a:rPr lang="it-IT" sz="13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&gt;</a:t>
            </a:r>
          </a:p>
          <a:p>
            <a:r>
              <a:rPr lang="it-IT" sz="13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		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&lt;!–- select media </a:t>
            </a:r>
            <a:r>
              <a:rPr lang="en-US" sz="1300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cardinalità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--&gt;</a:t>
            </a:r>
            <a:endParaRPr lang="it-IT" sz="13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sz="13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it-IT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media_crdn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endParaRPr lang="it-IT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		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media_uno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en-US" sz="13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		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media_due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en-US" sz="13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		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media_tre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en-US" sz="13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    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it-IT" sz="13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it-IT" sz="1300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br</a:t>
            </a:r>
            <a:r>
              <a:rPr lang="it-IT" sz="13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&gt;</a:t>
            </a:r>
          </a:p>
          <a:p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&lt;!–- select </a:t>
            </a:r>
            <a:r>
              <a:rPr lang="en-US" sz="1300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alta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300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cardinalità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--&gt;</a:t>
            </a:r>
            <a:endParaRPr lang="it-IT" sz="1300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&lt;</a:t>
            </a:r>
            <a:r>
              <a:rPr lang="en-US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alta_crdn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size</a:t>
            </a:r>
            <a:r>
              <a:rPr lang="en-US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="3"&gt;</a:t>
            </a:r>
            <a:endParaRPr lang="en-US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fr-FR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fr-FR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fr-FR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r-FR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fr-FR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alta_uno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fr-FR" sz="13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fr-FR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fr-FR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fr-FR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fr-FR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fr-FR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fr-FR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r-FR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fr-FR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alta_due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fr-FR" sz="13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fr-FR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fr-FR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fr-FR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fr-FR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fr-FR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fr-FR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fr-FR" sz="1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fr-FR" sz="13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alta_tre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fr-FR" sz="13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fr-FR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fr-FR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fr-FR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lvl="1"/>
            <a:r>
              <a:rPr lang="it-IT" sz="13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sz="13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it-IT" sz="13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3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1300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sz="1300" dirty="0" err="1">
                <a:solidFill>
                  <a:srgbClr val="800000"/>
                </a:solidFill>
                <a:latin typeface="Courier"/>
                <a:cs typeface="Courier"/>
              </a:rPr>
              <a:t>form</a:t>
            </a:r>
            <a:r>
              <a:rPr lang="it-IT" sz="13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13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1300" dirty="0">
                <a:solidFill>
                  <a:srgbClr val="800000"/>
                </a:solidFill>
                <a:latin typeface="Courier"/>
                <a:cs typeface="Courier"/>
              </a:rPr>
              <a:t>/body</a:t>
            </a:r>
            <a:r>
              <a:rPr lang="it-IT" sz="13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sz="15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85D196-66FA-4E2C-A353-C8D277D96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82" y="2171700"/>
            <a:ext cx="2376264" cy="39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 - Selezione Multipla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F23A5-27E1-41B6-BACE-8E2CD46B4B38}"/>
              </a:ext>
            </a:extLst>
          </p:cNvPr>
          <p:cNvSpPr txBox="1">
            <a:spLocks/>
          </p:cNvSpPr>
          <p:nvPr/>
        </p:nvSpPr>
        <p:spPr>
          <a:xfrm>
            <a:off x="1775520" y="1988840"/>
            <a:ext cx="1041648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600" dirty="0"/>
              <a:t>Due tag per gestire le scelte multiple:</a:t>
            </a:r>
          </a:p>
          <a:p>
            <a:pPr lvl="1"/>
            <a:r>
              <a:rPr lang="it-IT" sz="2600" dirty="0"/>
              <a:t>check box, 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2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="checkbox"&gt;</a:t>
            </a:r>
          </a:p>
          <a:p>
            <a:pPr lvl="2"/>
            <a:r>
              <a:rPr lang="en-US" sz="2600" dirty="0" err="1">
                <a:solidFill>
                  <a:srgbClr val="44546A"/>
                </a:solidFill>
                <a:latin typeface="+mj-lt"/>
              </a:rPr>
              <a:t>adatto</a:t>
            </a:r>
            <a:r>
              <a:rPr lang="en-US" sz="2600" dirty="0">
                <a:solidFill>
                  <a:srgbClr val="44546A"/>
                </a:solidFill>
                <a:latin typeface="+mj-lt"/>
              </a:rPr>
              <a:t> a </a:t>
            </a:r>
            <a:r>
              <a:rPr lang="en-US" sz="2600" dirty="0" err="1">
                <a:solidFill>
                  <a:srgbClr val="44546A"/>
                </a:solidFill>
                <a:latin typeface="+mj-lt"/>
              </a:rPr>
              <a:t>liste</a:t>
            </a:r>
            <a:r>
              <a:rPr lang="en-US" sz="2600" dirty="0">
                <a:solidFill>
                  <a:srgbClr val="44546A"/>
                </a:solidFill>
                <a:latin typeface="+mj-lt"/>
              </a:rPr>
              <a:t> di media-</a:t>
            </a:r>
            <a:r>
              <a:rPr lang="en-US" sz="2600" dirty="0" err="1">
                <a:solidFill>
                  <a:srgbClr val="44546A"/>
                </a:solidFill>
                <a:latin typeface="+mj-lt"/>
              </a:rPr>
              <a:t>bassa</a:t>
            </a:r>
            <a:r>
              <a:rPr lang="en-US" sz="2600" dirty="0">
                <a:solidFill>
                  <a:srgbClr val="44546A"/>
                </a:solidFill>
                <a:latin typeface="+mj-lt"/>
              </a:rPr>
              <a:t> </a:t>
            </a:r>
            <a:r>
              <a:rPr lang="en-US" sz="2600" dirty="0" err="1">
                <a:solidFill>
                  <a:srgbClr val="44546A"/>
                </a:solidFill>
                <a:latin typeface="+mj-lt"/>
              </a:rPr>
              <a:t>cardinalità</a:t>
            </a:r>
            <a:r>
              <a:rPr lang="en-US" sz="2600" dirty="0">
                <a:solidFill>
                  <a:srgbClr val="44546A"/>
                </a:solidFill>
                <a:latin typeface="+mj-lt"/>
              </a:rPr>
              <a:t> (≤15</a:t>
            </a:r>
            <a:r>
              <a:rPr lang="it-IT" sz="2600" dirty="0"/>
              <a:t>)</a:t>
            </a:r>
          </a:p>
          <a:p>
            <a:pPr lvl="1"/>
            <a:r>
              <a:rPr lang="it-IT" sz="2600" dirty="0">
                <a:solidFill>
                  <a:srgbClr val="44546A"/>
                </a:solidFill>
                <a:latin typeface="+mj-lt"/>
              </a:rPr>
              <a:t>listbox, 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multiple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lvl="2"/>
            <a:r>
              <a:rPr lang="it-IT" sz="2600" dirty="0"/>
              <a:t>media-alta cardinalità (&gt;15)</a:t>
            </a:r>
          </a:p>
        </p:txBody>
      </p:sp>
    </p:spTree>
    <p:extLst>
      <p:ext uri="{BB962C8B-B14F-4D97-AF65-F5344CB8AC3E}">
        <p14:creationId xmlns:p14="http://schemas.microsoft.com/office/powerpoint/2010/main" val="122749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701064" cy="1485900"/>
          </a:xfrm>
        </p:spPr>
        <p:txBody>
          <a:bodyPr/>
          <a:lstStyle/>
          <a:p>
            <a:r>
              <a:rPr lang="it-IT" dirty="0"/>
              <a:t>FORM – Selezione Multipla Esempio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CAB41AD-3518-495A-8CB1-C956D5C5128E}"/>
              </a:ext>
            </a:extLst>
          </p:cNvPr>
          <p:cNvSpPr/>
          <p:nvPr/>
        </p:nvSpPr>
        <p:spPr>
          <a:xfrm>
            <a:off x="983432" y="1406674"/>
            <a:ext cx="760472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form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action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gestisci_dati.php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method</a:t>
            </a:r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="post"&gt;</a:t>
            </a:r>
          </a:p>
          <a:p>
            <a:r>
              <a:rPr lang="en-US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&lt;!–- check-box media-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bassa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cardinalità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--&gt;</a:t>
            </a:r>
          </a:p>
          <a:p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check_opz1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 1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="checkbox"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media_bassa_crdn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it-IT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check_opz1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check_opz1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</a:p>
          <a:p>
            <a:pPr lvl="1"/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it-IT" dirty="0" err="1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check_opz2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 2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="checkbox"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media_bassa_crdn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it-IT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check_opz1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check_opz2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endParaRPr lang="it-IT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		&lt;</a:t>
            </a:r>
            <a:r>
              <a:rPr lang="it-IT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br</a:t>
            </a:r>
            <a:r>
              <a:rPr lang="it-IT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&gt;</a:t>
            </a:r>
          </a:p>
          <a:p>
            <a:r>
              <a:rPr lang="it-IT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&lt;!–- select media-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alta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cardinalità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--&gt;</a:t>
            </a:r>
            <a:endParaRPr lang="it-IT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it-IT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media_alta_crdn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multiple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		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="opz1"&gt;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		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="opz2"&gt;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		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="opz3"&gt;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it-IT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    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it-IT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dirty="0" err="1">
                <a:solidFill>
                  <a:srgbClr val="800000"/>
                </a:solidFill>
                <a:latin typeface="Courier"/>
                <a:cs typeface="Courier"/>
              </a:rPr>
              <a:t>form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dirty="0">
                <a:solidFill>
                  <a:srgbClr val="800000"/>
                </a:solidFill>
                <a:latin typeface="Courier"/>
                <a:cs typeface="Courier"/>
              </a:rPr>
              <a:t>/body</a:t>
            </a:r>
            <a:r>
              <a:rPr lang="it-IT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75ECCBC-7491-4276-9061-831D1A11D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929" y="2171700"/>
            <a:ext cx="298174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1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- </a:t>
            </a:r>
            <a:r>
              <a:rPr lang="en-US" dirty="0" err="1"/>
              <a:t>Pulsanti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648" y="1988840"/>
            <a:ext cx="10388352" cy="4869160"/>
          </a:xfrm>
        </p:spPr>
        <p:txBody>
          <a:bodyPr>
            <a:noAutofit/>
          </a:bodyPr>
          <a:lstStyle/>
          <a:p>
            <a:r>
              <a:rPr lang="en-US" sz="2200" dirty="0" err="1">
                <a:latin typeface="+mj-lt"/>
              </a:rPr>
              <a:t>Utilizzati</a:t>
            </a:r>
            <a:r>
              <a:rPr lang="en-US" sz="2200" dirty="0">
                <a:latin typeface="+mj-lt"/>
              </a:rPr>
              <a:t> per </a:t>
            </a:r>
            <a:r>
              <a:rPr lang="en-US" sz="2200" dirty="0" err="1">
                <a:latin typeface="+mj-lt"/>
              </a:rPr>
              <a:t>confermare</a:t>
            </a:r>
            <a:r>
              <a:rPr lang="en-US" sz="2200" dirty="0">
                <a:latin typeface="+mj-lt"/>
              </a:rPr>
              <a:t> un </a:t>
            </a:r>
            <a:r>
              <a:rPr lang="en-US" sz="2200" dirty="0" err="1">
                <a:latin typeface="+mj-lt"/>
              </a:rPr>
              <a:t>operazione</a:t>
            </a:r>
            <a:r>
              <a:rPr lang="en-US" sz="2200" dirty="0">
                <a:latin typeface="+mj-lt"/>
              </a:rPr>
              <a:t>, come </a:t>
            </a:r>
            <a:r>
              <a:rPr lang="en-US" sz="2200" dirty="0" err="1">
                <a:latin typeface="+mj-lt"/>
              </a:rPr>
              <a:t>invio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dati</a:t>
            </a:r>
            <a:r>
              <a:rPr lang="en-US" sz="2200" dirty="0">
                <a:latin typeface="+mj-lt"/>
              </a:rPr>
              <a:t> in un form. HTML5 </a:t>
            </a:r>
            <a:r>
              <a:rPr lang="en-US" sz="2200" dirty="0" err="1">
                <a:latin typeface="+mj-lt"/>
              </a:rPr>
              <a:t>mette</a:t>
            </a:r>
            <a:r>
              <a:rPr lang="en-US" sz="2200" dirty="0">
                <a:latin typeface="+mj-lt"/>
              </a:rPr>
              <a:t> a </a:t>
            </a:r>
            <a:r>
              <a:rPr lang="en-US" sz="2200" dirty="0" err="1">
                <a:latin typeface="+mj-lt"/>
              </a:rPr>
              <a:t>disposizione</a:t>
            </a:r>
            <a:r>
              <a:rPr lang="en-US" sz="2200" dirty="0">
                <a:latin typeface="+mj-lt"/>
              </a:rPr>
              <a:t> due tag </a:t>
            </a:r>
            <a:r>
              <a:rPr lang="en-US" sz="2200" dirty="0" err="1">
                <a:latin typeface="+mj-lt"/>
              </a:rPr>
              <a:t>diversi</a:t>
            </a:r>
            <a:r>
              <a:rPr lang="en-US" sz="2200" dirty="0">
                <a:latin typeface="+mj-lt"/>
              </a:rPr>
              <a:t>:</a:t>
            </a:r>
          </a:p>
          <a:p>
            <a:pPr lvl="1"/>
            <a:r>
              <a:rPr lang="en-US" sz="2200" dirty="0">
                <a:solidFill>
                  <a:srgbClr val="44546A"/>
                </a:solidFill>
                <a:ea typeface="Courier New" charset="0"/>
                <a:cs typeface="Courier New" charset="0"/>
              </a:rPr>
              <a:t>&lt;</a:t>
            </a:r>
            <a:r>
              <a:rPr lang="en-US" sz="2200" dirty="0">
                <a:solidFill>
                  <a:srgbClr val="C00000"/>
                </a:solidFill>
                <a:ea typeface="Courier New" charset="0"/>
                <a:cs typeface="Courier New" charset="0"/>
              </a:rPr>
              <a:t>input</a:t>
            </a:r>
            <a:r>
              <a:rPr lang="en-US" sz="2200" dirty="0">
                <a:solidFill>
                  <a:srgbClr val="44546A"/>
                </a:solidFill>
                <a:ea typeface="Courier New" charset="0"/>
                <a:cs typeface="Courier New" charset="0"/>
              </a:rPr>
              <a:t>&gt;, 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element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vuoto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, la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definizione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del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pulsante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va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inserito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nell'attributo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</a:t>
            </a:r>
            <a:r>
              <a:rPr lang="en-US" sz="2200" dirty="0">
                <a:solidFill>
                  <a:srgbClr val="B70718"/>
                </a:solidFill>
                <a:ea typeface="Courier New" charset="0"/>
                <a:cs typeface="Courier New" charset="0"/>
              </a:rPr>
              <a:t>value</a:t>
            </a:r>
            <a:endParaRPr lang="en-US" sz="2200" dirty="0">
              <a:solidFill>
                <a:srgbClr val="44546A"/>
              </a:solidFill>
              <a:ea typeface="Courier New" charset="0"/>
              <a:cs typeface="Courier New" charset="0"/>
            </a:endParaRPr>
          </a:p>
          <a:p>
            <a:pPr lvl="1"/>
            <a:r>
              <a:rPr lang="en-US" sz="2200" dirty="0">
                <a:solidFill>
                  <a:srgbClr val="44546A"/>
                </a:solidFill>
                <a:ea typeface="Courier New" charset="0"/>
                <a:cs typeface="Courier New" charset="0"/>
              </a:rPr>
              <a:t>&lt;</a:t>
            </a:r>
            <a:r>
              <a:rPr lang="en-US" sz="2200" dirty="0">
                <a:solidFill>
                  <a:srgbClr val="C00000"/>
                </a:solidFill>
                <a:ea typeface="Courier New" charset="0"/>
                <a:cs typeface="Courier New" charset="0"/>
              </a:rPr>
              <a:t>button</a:t>
            </a:r>
            <a:r>
              <a:rPr lang="en-US" sz="2200" dirty="0">
                <a:solidFill>
                  <a:srgbClr val="44546A"/>
                </a:solidFill>
                <a:ea typeface="Courier New" charset="0"/>
                <a:cs typeface="Courier New" charset="0"/>
              </a:rPr>
              <a:t>&gt;,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può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contenere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più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elementi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al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suo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interno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(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testo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 e </a:t>
            </a:r>
            <a:r>
              <a:rPr lang="en-US" sz="2200" i="0" dirty="0" err="1">
                <a:solidFill>
                  <a:srgbClr val="44546A"/>
                </a:solidFill>
                <a:ea typeface="Courier New" charset="0"/>
                <a:cs typeface="Courier New" charset="0"/>
              </a:rPr>
              <a:t>immagini</a:t>
            </a:r>
            <a:r>
              <a:rPr lang="en-US" sz="2200" i="0" dirty="0">
                <a:solidFill>
                  <a:srgbClr val="44546A"/>
                </a:solidFill>
                <a:ea typeface="Courier New" charset="0"/>
                <a:cs typeface="Courier New" charset="0"/>
              </a:rPr>
              <a:t>)</a:t>
            </a:r>
          </a:p>
          <a:p>
            <a:r>
              <a:rPr lang="en-US" sz="2200" dirty="0">
                <a:latin typeface="+mj-lt"/>
              </a:rPr>
              <a:t>In </a:t>
            </a:r>
            <a:r>
              <a:rPr lang="en-US" sz="2200" dirty="0" err="1">
                <a:latin typeface="+mj-lt"/>
              </a:rPr>
              <a:t>entrambi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i</a:t>
            </a:r>
            <a:r>
              <a:rPr lang="en-US" sz="2200" dirty="0">
                <a:latin typeface="+mj-lt"/>
              </a:rPr>
              <a:t> tag </a:t>
            </a:r>
            <a:r>
              <a:rPr lang="en-US" sz="2200" dirty="0" err="1">
                <a:latin typeface="+mj-lt"/>
              </a:rPr>
              <a:t>l’attributo</a:t>
            </a:r>
            <a:r>
              <a:rPr lang="en-US" sz="2200" dirty="0">
                <a:latin typeface="+mj-lt"/>
              </a:rPr>
              <a:t> </a:t>
            </a:r>
            <a:r>
              <a:rPr lang="en-US" sz="2200" b="1" dirty="0">
                <a:solidFill>
                  <a:srgbClr val="B70718"/>
                </a:solidFill>
                <a:latin typeface="+mj-lt"/>
                <a:ea typeface="Courier New" charset="0"/>
                <a:cs typeface="Courier New" charset="0"/>
              </a:rPr>
              <a:t>type </a:t>
            </a:r>
            <a:r>
              <a:rPr lang="en-US" sz="2200" dirty="0" err="1"/>
              <a:t>può</a:t>
            </a:r>
            <a:r>
              <a:rPr lang="en-US" sz="2200" dirty="0"/>
              <a:t> </a:t>
            </a:r>
            <a:r>
              <a:rPr lang="en-US" sz="2200" dirty="0" err="1"/>
              <a:t>assumere</a:t>
            </a:r>
            <a:r>
              <a:rPr lang="en-US" sz="2200" dirty="0"/>
              <a:t> </a:t>
            </a:r>
            <a:r>
              <a:rPr lang="en-US" sz="2200" dirty="0" err="1"/>
              <a:t>uno</a:t>
            </a:r>
            <a:r>
              <a:rPr lang="en-US" sz="2200" dirty="0"/>
              <a:t> di </a:t>
            </a:r>
            <a:r>
              <a:rPr lang="en-US" sz="2200" dirty="0" err="1"/>
              <a:t>questi</a:t>
            </a:r>
            <a:r>
              <a:rPr lang="en-US" sz="2200" dirty="0"/>
              <a:t> </a:t>
            </a:r>
            <a:r>
              <a:rPr lang="en-US" sz="2200" dirty="0" err="1"/>
              <a:t>valori</a:t>
            </a:r>
            <a:r>
              <a:rPr lang="en-US" sz="2200" dirty="0"/>
              <a:t>:</a:t>
            </a:r>
            <a:endParaRPr lang="en-US" sz="2200" dirty="0">
              <a:latin typeface="+mj-lt"/>
            </a:endParaRPr>
          </a:p>
          <a:p>
            <a:pPr lvl="1"/>
            <a:r>
              <a:rPr lang="en-US" sz="2200" dirty="0">
                <a:solidFill>
                  <a:srgbClr val="B70718"/>
                </a:solidFill>
                <a:ea typeface="Courier New" charset="0"/>
                <a:cs typeface="Courier New" charset="0"/>
              </a:rPr>
              <a:t>submit</a:t>
            </a:r>
            <a:r>
              <a:rPr lang="en-US" sz="2200" b="1">
                <a:solidFill>
                  <a:srgbClr val="B70718"/>
                </a:solidFill>
                <a:ea typeface="Courier New" charset="0"/>
                <a:cs typeface="Courier New" charset="0"/>
              </a:rPr>
              <a:t>,</a:t>
            </a:r>
            <a:r>
              <a:rPr lang="en-US" sz="220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i="0"/>
              <a:t>serve </a:t>
            </a:r>
            <a:r>
              <a:rPr lang="en-US" sz="2200" i="0" dirty="0"/>
              <a:t>per </a:t>
            </a:r>
            <a:r>
              <a:rPr lang="en-US" sz="2200" i="0" dirty="0" err="1"/>
              <a:t>inviare</a:t>
            </a:r>
            <a:r>
              <a:rPr lang="en-US" sz="2200" i="0" dirty="0"/>
              <a:t> </a:t>
            </a:r>
            <a:r>
              <a:rPr lang="en-US" sz="2200" i="0" dirty="0" err="1"/>
              <a:t>i</a:t>
            </a:r>
            <a:r>
              <a:rPr lang="en-US" sz="2200" i="0" dirty="0"/>
              <a:t> </a:t>
            </a:r>
            <a:r>
              <a:rPr lang="en-US" sz="2200" i="0" dirty="0" err="1"/>
              <a:t>dati</a:t>
            </a:r>
            <a:r>
              <a:rPr lang="en-US" sz="2200" i="0" dirty="0"/>
              <a:t> </a:t>
            </a:r>
            <a:r>
              <a:rPr lang="en-US" sz="2200" i="0" dirty="0" err="1"/>
              <a:t>inseriti</a:t>
            </a:r>
            <a:r>
              <a:rPr lang="en-US" sz="2200" i="0" dirty="0"/>
              <a:t> </a:t>
            </a:r>
            <a:r>
              <a:rPr lang="en-US" sz="2200" i="0" dirty="0" err="1"/>
              <a:t>nel</a:t>
            </a:r>
            <a:r>
              <a:rPr lang="en-US" sz="2200" i="0" dirty="0"/>
              <a:t> form al server</a:t>
            </a:r>
          </a:p>
          <a:p>
            <a:pPr lvl="1"/>
            <a:r>
              <a:rPr lang="en-US" sz="2200" dirty="0">
                <a:solidFill>
                  <a:srgbClr val="B70718"/>
                </a:solidFill>
                <a:ea typeface="Courier New" charset="0"/>
                <a:cs typeface="Courier New" charset="0"/>
              </a:rPr>
              <a:t>button</a:t>
            </a:r>
            <a:r>
              <a:rPr lang="en-US" sz="2200" b="1" dirty="0">
                <a:solidFill>
                  <a:srgbClr val="B70718"/>
                </a:solidFill>
                <a:ea typeface="Courier New" charset="0"/>
                <a:cs typeface="Courier New" charset="0"/>
              </a:rPr>
              <a:t>,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i="0" dirty="0" err="1"/>
              <a:t>bottone</a:t>
            </a:r>
            <a:r>
              <a:rPr lang="en-US" sz="2200" i="0" dirty="0"/>
              <a:t> </a:t>
            </a:r>
            <a:r>
              <a:rPr lang="en-US" sz="2200" i="0" dirty="0" err="1"/>
              <a:t>generico</a:t>
            </a:r>
            <a:r>
              <a:rPr lang="en-US" sz="2200" i="0" dirty="0"/>
              <a:t> </a:t>
            </a:r>
            <a:r>
              <a:rPr lang="en-US" sz="2200" i="0" dirty="0" err="1"/>
              <a:t>generalmente</a:t>
            </a:r>
            <a:r>
              <a:rPr lang="en-US" sz="2200" i="0" dirty="0"/>
              <a:t> </a:t>
            </a:r>
            <a:r>
              <a:rPr lang="en-US" sz="2200" i="0" dirty="0" err="1"/>
              <a:t>usato</a:t>
            </a:r>
            <a:r>
              <a:rPr lang="en-US" sz="2200" i="0" dirty="0"/>
              <a:t> per </a:t>
            </a:r>
            <a:r>
              <a:rPr lang="en-US" sz="2200" i="0" dirty="0" err="1"/>
              <a:t>eseguire</a:t>
            </a:r>
            <a:r>
              <a:rPr lang="en-US" sz="2200" i="0" dirty="0"/>
              <a:t> </a:t>
            </a:r>
            <a:r>
              <a:rPr lang="en-US" sz="2200" i="0" dirty="0" err="1"/>
              <a:t>delle</a:t>
            </a:r>
            <a:r>
              <a:rPr lang="en-US" sz="2200" i="0" dirty="0"/>
              <a:t> </a:t>
            </a:r>
            <a:r>
              <a:rPr lang="en-US" sz="2200" i="0" dirty="0" err="1"/>
              <a:t>operazioni</a:t>
            </a:r>
            <a:r>
              <a:rPr lang="en-US" sz="2200" i="0" dirty="0"/>
              <a:t> </a:t>
            </a:r>
            <a:r>
              <a:rPr lang="en-US" sz="2200" i="0" dirty="0" err="1"/>
              <a:t>fornite</a:t>
            </a:r>
            <a:r>
              <a:rPr lang="en-US" sz="2200" i="0" dirty="0"/>
              <a:t> da script </a:t>
            </a:r>
            <a:r>
              <a:rPr lang="en-US" sz="2200" i="0" dirty="0" err="1"/>
              <a:t>esterni</a:t>
            </a:r>
            <a:r>
              <a:rPr lang="en-US" sz="2200" i="0" dirty="0"/>
              <a:t> (per </a:t>
            </a:r>
            <a:r>
              <a:rPr lang="en-US" sz="2200" i="0" dirty="0" err="1"/>
              <a:t>esempio</a:t>
            </a:r>
            <a:r>
              <a:rPr lang="en-US" sz="2200" i="0" dirty="0"/>
              <a:t> </a:t>
            </a:r>
            <a:r>
              <a:rPr lang="en-US" sz="2200" i="0" dirty="0" err="1"/>
              <a:t>Javascript</a:t>
            </a:r>
            <a:r>
              <a:rPr lang="en-US" sz="2200" i="0" dirty="0"/>
              <a:t>)</a:t>
            </a:r>
          </a:p>
          <a:p>
            <a:pPr lvl="1"/>
            <a:r>
              <a:rPr lang="en-US" sz="2200" dirty="0">
                <a:solidFill>
                  <a:srgbClr val="B70718"/>
                </a:solidFill>
                <a:ea typeface="Courier New" charset="0"/>
                <a:cs typeface="Courier New" charset="0"/>
              </a:rPr>
              <a:t>reset</a:t>
            </a:r>
            <a:r>
              <a:rPr lang="en-US" sz="2200" b="1" dirty="0">
                <a:solidFill>
                  <a:srgbClr val="B70718"/>
                </a:solidFill>
                <a:ea typeface="Courier New" charset="0"/>
                <a:cs typeface="Courier New" charset="0"/>
              </a:rPr>
              <a:t>,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200" i="0" dirty="0" err="1"/>
              <a:t>cancella</a:t>
            </a:r>
            <a:r>
              <a:rPr lang="en-US" sz="2200" i="0" dirty="0"/>
              <a:t> </a:t>
            </a:r>
            <a:r>
              <a:rPr lang="en-US" sz="2200" i="0" dirty="0" err="1"/>
              <a:t>il</a:t>
            </a:r>
            <a:r>
              <a:rPr lang="en-US" sz="2200" i="0" dirty="0"/>
              <a:t> </a:t>
            </a:r>
            <a:r>
              <a:rPr lang="en-US" sz="2200" i="0" dirty="0" err="1"/>
              <a:t>contenuto</a:t>
            </a:r>
            <a:r>
              <a:rPr lang="en-US" sz="2200" i="0" dirty="0"/>
              <a:t> di </a:t>
            </a:r>
            <a:r>
              <a:rPr lang="en-US" sz="2200" i="0" dirty="0" err="1"/>
              <a:t>tutti</a:t>
            </a:r>
            <a:r>
              <a:rPr lang="en-US" sz="2200" i="0" dirty="0"/>
              <a:t> </a:t>
            </a:r>
            <a:r>
              <a:rPr lang="en-US" sz="2200" i="0" dirty="0" err="1"/>
              <a:t>i</a:t>
            </a:r>
            <a:r>
              <a:rPr lang="en-US" sz="2200" i="0" dirty="0"/>
              <a:t> </a:t>
            </a:r>
            <a:r>
              <a:rPr lang="en-US" sz="2200" i="0" dirty="0" err="1"/>
              <a:t>campi</a:t>
            </a:r>
            <a:r>
              <a:rPr lang="en-US" sz="2200" i="0" dirty="0"/>
              <a:t> input di un form form</a:t>
            </a:r>
          </a:p>
          <a:p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7835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– </a:t>
            </a:r>
            <a:r>
              <a:rPr lang="en-US" dirty="0" err="1"/>
              <a:t>Pulsanti</a:t>
            </a:r>
            <a:r>
              <a:rPr lang="en-US" dirty="0"/>
              <a:t> </a:t>
            </a:r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DD24F9B-D4D2-4A70-91FD-348C1E4C790D}"/>
              </a:ext>
            </a:extLst>
          </p:cNvPr>
          <p:cNvSpPr/>
          <p:nvPr/>
        </p:nvSpPr>
        <p:spPr>
          <a:xfrm>
            <a:off x="1219200" y="1610069"/>
            <a:ext cx="760472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16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1600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sz="16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r>
              <a:rPr lang="it-IT" sz="16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form</a:t>
            </a:r>
            <a:r>
              <a:rPr lang="en-US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action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gestisci_dati.php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="get"&gt;</a:t>
            </a:r>
            <a:endParaRPr lang="en-US" sz="16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sz="16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it-IT" sz="1600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for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="username"&gt;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Username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&lt;/</a:t>
            </a:r>
            <a:r>
              <a:rPr lang="it-IT" sz="1600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	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="text"</a:t>
            </a:r>
            <a:r>
              <a:rPr lang="en-US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				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="username"</a:t>
            </a:r>
            <a:endParaRPr lang="en-US" sz="16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    		</a:t>
            </a:r>
            <a:r>
              <a:rPr lang="it-IT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id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="username"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</a:p>
          <a:p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			</a:t>
            </a:r>
            <a:r>
              <a:rPr lang="it-IT" sz="1600" dirty="0" err="1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value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="Inserisci Username"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/&gt;</a:t>
            </a:r>
          </a:p>
          <a:p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		&lt;</a:t>
            </a:r>
            <a:r>
              <a:rPr lang="it-IT" sz="1600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br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/&gt;</a:t>
            </a:r>
            <a:endParaRPr lang="it-IT" sz="16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sz="16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it-IT" sz="1600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for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it-IT" sz="1600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pswd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"&gt;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Password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&lt;/</a:t>
            </a:r>
            <a:r>
              <a:rPr lang="it-IT" sz="1600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label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	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="password"</a:t>
            </a:r>
            <a:r>
              <a:rPr lang="en-US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pswd</a:t>
            </a:r>
            <a:r>
              <a:rPr lang="en-US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</a:t>
            </a:r>
            <a:endParaRPr lang="en-US" sz="16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    	   </a:t>
            </a:r>
            <a:r>
              <a:rPr lang="it-IT" sz="16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id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it-IT" sz="1600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pswd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</a:p>
          <a:p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        </a:t>
            </a:r>
            <a:r>
              <a:rPr lang="it-IT" sz="1600" dirty="0" err="1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value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="Inserisci Password"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/&gt;</a:t>
            </a:r>
            <a:endParaRPr lang="it-IT" sz="16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pPr lvl="1"/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   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it-IT" sz="1600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br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/&gt;</a:t>
            </a:r>
          </a:p>
          <a:p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="submit"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Invia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- tag input"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/&gt;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it-IT" sz="1600" dirty="0" err="1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br</a:t>
            </a:r>
            <a:r>
              <a:rPr lang="it-IT" sz="16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it-IT" sz="16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/&gt;</a:t>
            </a:r>
            <a:endParaRPr lang="en-US" sz="1600" dirty="0">
              <a:solidFill>
                <a:prstClr val="black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&lt;</a:t>
            </a:r>
            <a:r>
              <a:rPr lang="en-US" sz="1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="submit"&gt;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Invia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– tag button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6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it-IT" sz="1600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sz="1600" dirty="0" err="1">
                <a:solidFill>
                  <a:srgbClr val="800000"/>
                </a:solidFill>
                <a:latin typeface="Courier"/>
                <a:cs typeface="Courier"/>
              </a:rPr>
              <a:t>form</a:t>
            </a:r>
            <a:r>
              <a:rPr lang="it-IT" sz="16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16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1600" dirty="0">
                <a:solidFill>
                  <a:srgbClr val="800000"/>
                </a:solidFill>
                <a:latin typeface="Courier"/>
                <a:cs typeface="Courier"/>
              </a:rPr>
              <a:t>/body</a:t>
            </a:r>
            <a:r>
              <a:rPr lang="it-IT" sz="16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sz="16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DC26459-0681-4A9E-AFDE-A2057858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89" y="2607818"/>
            <a:ext cx="5516311" cy="20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Sezioni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10081120" cy="4896544"/>
          </a:xfrm>
        </p:spPr>
        <p:txBody>
          <a:bodyPr>
            <a:noAutofit/>
          </a:bodyPr>
          <a:lstStyle/>
          <a:p>
            <a:r>
              <a:rPr lang="it-IT" sz="2600" dirty="0"/>
              <a:t>Le sezioni nei documenti HTML sono utili per:</a:t>
            </a:r>
          </a:p>
          <a:p>
            <a:pPr lvl="1"/>
            <a:r>
              <a:rPr lang="it-IT" sz="2600" dirty="0"/>
              <a:t>Separare contenuti</a:t>
            </a:r>
          </a:p>
          <a:p>
            <a:pPr lvl="1"/>
            <a:r>
              <a:rPr lang="it-IT" sz="2600" dirty="0"/>
              <a:t>Definire layout</a:t>
            </a:r>
          </a:p>
          <a:p>
            <a:r>
              <a:rPr lang="it-IT" sz="2600" dirty="0"/>
              <a:t>Generalmente si usano due contenitori generici:</a:t>
            </a:r>
          </a:p>
          <a:p>
            <a:pPr lvl="1"/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&gt;,</a:t>
            </a:r>
            <a:r>
              <a:rPr lang="en-US" sz="2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2600" i="0" dirty="0"/>
              <a:t>rappresenta un blocco del documento separato dagli altri</a:t>
            </a:r>
          </a:p>
          <a:p>
            <a:pPr lvl="1"/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6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26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&gt;, </a:t>
            </a:r>
            <a:r>
              <a:rPr lang="it-IT" sz="2600" i="0" dirty="0"/>
              <a:t>Definisce una sezione non separata dalle altre</a:t>
            </a:r>
          </a:p>
          <a:p>
            <a:r>
              <a:rPr lang="it-IT" sz="2600" dirty="0"/>
              <a:t>HTML5 ha introdotto nuovi elementi semantici</a:t>
            </a:r>
            <a:endParaRPr lang="it-IT" sz="2600" i="0" dirty="0"/>
          </a:p>
        </p:txBody>
      </p:sp>
    </p:spTree>
    <p:extLst>
      <p:ext uri="{BB962C8B-B14F-4D97-AF65-F5344CB8AC3E}">
        <p14:creationId xmlns:p14="http://schemas.microsoft.com/office/powerpoint/2010/main" val="18350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Sezioni</a:t>
            </a:r>
            <a:r>
              <a:rPr lang="en-US" dirty="0"/>
              <a:t> </a:t>
            </a:r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1C55E82-41AC-4C68-8013-0EF202875E12}"/>
              </a:ext>
            </a:extLst>
          </p:cNvPr>
          <p:cNvSpPr/>
          <p:nvPr/>
        </p:nvSpPr>
        <p:spPr>
          <a:xfrm>
            <a:off x="1055440" y="1428750"/>
            <a:ext cx="6408712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1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1400" dirty="0">
                <a:solidFill>
                  <a:srgbClr val="800000"/>
                </a:solidFill>
                <a:latin typeface="Courier"/>
                <a:cs typeface="Courier"/>
              </a:rPr>
              <a:t>body</a:t>
            </a:r>
            <a:r>
              <a:rPr lang="it-IT" sz="1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r>
              <a:rPr lang="it-IT" sz="1400" dirty="0">
                <a:solidFill>
                  <a:srgbClr val="0000FF"/>
                </a:solidFill>
                <a:latin typeface="Courier"/>
                <a:cs typeface="Courier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"/>
                <a:ea typeface="Courier" charset="0"/>
                <a:cs typeface="Courier" charset="0"/>
              </a:rPr>
              <a:t>form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action</a:t>
            </a:r>
            <a:r>
              <a:rPr lang="en-US" sz="14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gestisci_dati.php</a:t>
            </a:r>
            <a:r>
              <a:rPr lang="en-US" sz="14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ea typeface="Courier" charset="0"/>
                <a:cs typeface="Courier" charset="0"/>
              </a:rPr>
              <a:t>method</a:t>
            </a:r>
            <a:r>
              <a:rPr lang="en-US" sz="14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="post"&gt;</a:t>
            </a:r>
          </a:p>
          <a:p>
            <a:r>
              <a:rPr lang="en-US" sz="1400" dirty="0">
                <a:solidFill>
                  <a:srgbClr val="0000FF"/>
                </a:solidFill>
                <a:latin typeface="Courier"/>
                <a:ea typeface="Courier" charset="0"/>
                <a:cs typeface="Courier" charset="0"/>
              </a:rPr>
              <a:t>		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&lt;!–- check-box media-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bassa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cardinalità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--&gt;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		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lvl="1"/>
            <a:r>
              <a:rPr lang="it-IT" sz="14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check_opz1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 1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="checkbox"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media_bassa_crdn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it-IT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check_opz1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check_opz1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</a:p>
          <a:p>
            <a:pPr lvl="2"/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it-IT" sz="1400" dirty="0" err="1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check_opz2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 2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="checkbox"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media_bassa_crdn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it-IT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check_opz1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check_opz2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"&gt;</a:t>
            </a:r>
          </a:p>
          <a:p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&lt;/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lvl="2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&lt;!–- select media-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alta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1400" dirty="0" err="1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cardinalità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ourier"/>
                <a:ea typeface="Courier" charset="0"/>
                <a:cs typeface="Courier" charset="0"/>
              </a:rPr>
              <a:t> --&gt;</a:t>
            </a:r>
          </a:p>
          <a:p>
            <a:pPr lvl="2"/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400" dirty="0">
              <a:solidFill>
                <a:srgbClr val="000000"/>
              </a:solidFill>
              <a:latin typeface="Courier"/>
              <a:ea typeface="Courier" charset="0"/>
              <a:cs typeface="Courier" charset="0"/>
            </a:endParaRPr>
          </a:p>
          <a:p>
            <a:pPr lvl="1"/>
            <a:r>
              <a:rPr lang="it-IT" sz="1400" dirty="0">
                <a:solidFill>
                  <a:srgbClr val="0000FF"/>
                </a:solidFill>
                <a:latin typeface="Courier"/>
                <a:cs typeface="Courier"/>
              </a:rPr>
              <a:t>		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t-IT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it-IT" sz="1400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media_alta_crdn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multiple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		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="opz1"&gt;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		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="opz2"&gt;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		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="opz3"&gt;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Opzione</a:t>
            </a:r>
            <a:r>
              <a:rPr lang="en-US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option</a:t>
            </a:r>
            <a:r>
              <a:rPr lang="en-US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lvl="1"/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    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lvl="1"/>
            <a:r>
              <a:rPr lang="it-IT" sz="14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it-IT" sz="1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it-IT" sz="14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400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t-IT" sz="1400" dirty="0">
                <a:solidFill>
                  <a:srgbClr val="0000FF"/>
                </a:solidFill>
                <a:latin typeface="Courier"/>
                <a:cs typeface="Courier"/>
              </a:rPr>
              <a:t>	&lt;/</a:t>
            </a:r>
            <a:r>
              <a:rPr lang="it-IT" sz="1400" dirty="0" err="1">
                <a:solidFill>
                  <a:srgbClr val="800000"/>
                </a:solidFill>
                <a:latin typeface="Courier"/>
                <a:cs typeface="Courier"/>
              </a:rPr>
              <a:t>form</a:t>
            </a:r>
            <a:r>
              <a:rPr lang="it-IT" sz="1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r>
              <a:rPr lang="it-IT" sz="1400" dirty="0">
                <a:solidFill>
                  <a:srgbClr val="0000FF"/>
                </a:solidFill>
                <a:latin typeface="Courier"/>
                <a:cs typeface="Courier"/>
              </a:rPr>
              <a:t>&lt;</a:t>
            </a:r>
            <a:r>
              <a:rPr lang="it-IT" sz="1400" dirty="0">
                <a:solidFill>
                  <a:srgbClr val="800000"/>
                </a:solidFill>
                <a:latin typeface="Courier"/>
                <a:cs typeface="Courier"/>
              </a:rPr>
              <a:t>/body</a:t>
            </a:r>
            <a:r>
              <a:rPr lang="it-IT" sz="1400" dirty="0">
                <a:solidFill>
                  <a:srgbClr val="0000FF"/>
                </a:solidFill>
                <a:latin typeface="Courier"/>
                <a:cs typeface="Courier"/>
              </a:rPr>
              <a:t>&gt;</a:t>
            </a:r>
          </a:p>
          <a:p>
            <a:pPr marL="0" lvl="1">
              <a:tabLst>
                <a:tab pos="0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</a:pPr>
            <a:endParaRPr lang="it-IT" sz="16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AE9C316-2DC5-4A78-A9B9-E5A9CAD07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916832"/>
            <a:ext cx="3024336" cy="35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Tags - </a:t>
            </a:r>
            <a:r>
              <a:rPr lang="en-GB" err="1"/>
              <a:t>Normali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7843982" cy="4319383"/>
          </a:xfrm>
        </p:spPr>
        <p:txBody>
          <a:bodyPr>
            <a:normAutofit/>
          </a:bodyPr>
          <a:lstStyle/>
          <a:p>
            <a:r>
              <a:rPr lang="it-IT" sz="2600" dirty="0"/>
              <a:t>Sono quelli che possono racchiudere del testo al loro interno</a:t>
            </a:r>
            <a:br>
              <a:rPr lang="it-IT" sz="2600" dirty="0"/>
            </a:br>
            <a:endParaRPr lang="it-IT" sz="2600" dirty="0"/>
          </a:p>
          <a:p>
            <a:r>
              <a:rPr lang="it-IT" sz="2600" dirty="0"/>
              <a:t>Paragrafi, liste, titoli, ecc.</a:t>
            </a:r>
          </a:p>
          <a:p>
            <a:endParaRPr lang="it-IT" sz="2600" dirty="0"/>
          </a:p>
          <a:p>
            <a:r>
              <a:rPr lang="it-IT" sz="2600" dirty="0"/>
              <a:t>Richiedono, generalmente, un tag di apertura e chiusura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05E2EA-78CB-41D1-82FA-F11C3486A5D1}"/>
              </a:ext>
            </a:extLst>
          </p:cNvPr>
          <p:cNvGrpSpPr/>
          <p:nvPr/>
        </p:nvGrpSpPr>
        <p:grpSpPr>
          <a:xfrm>
            <a:off x="2166938" y="5483122"/>
            <a:ext cx="7858125" cy="1916264"/>
            <a:chOff x="1919536" y="5483122"/>
            <a:chExt cx="7858125" cy="1916264"/>
          </a:xfrm>
        </p:grpSpPr>
        <p:pic>
          <p:nvPicPr>
            <p:cNvPr id="6" name="Immagine 8">
              <a:extLst>
                <a:ext uri="{FF2B5EF4-FFF2-40B4-BE49-F238E27FC236}">
                  <a16:creationId xmlns:a16="http://schemas.microsoft.com/office/drawing/2014/main" id="{27673D4E-0368-433B-A8ED-3BDE430C8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047"/>
            <a:stretch/>
          </p:blipFill>
          <p:spPr>
            <a:xfrm>
              <a:off x="1919536" y="5949279"/>
              <a:ext cx="7858125" cy="14501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A75B57-7FE4-4C07-8C5B-FBF1BDFBCA28}"/>
                </a:ext>
              </a:extLst>
            </p:cNvPr>
            <p:cNvSpPr txBox="1"/>
            <p:nvPr/>
          </p:nvSpPr>
          <p:spPr>
            <a:xfrm>
              <a:off x="2855640" y="5483122"/>
              <a:ext cx="2015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Tag </a:t>
              </a:r>
              <a:r>
                <a:rPr lang="en-GB" sz="2800" dirty="0" err="1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apertura</a:t>
              </a:r>
              <a:endParaRPr lang="en-GB" sz="2800" dirty="0">
                <a:solidFill>
                  <a:srgbClr val="FF0000"/>
                </a:solidFill>
                <a:latin typeface="Titillium Web" pitchFamily="2" charset="77"/>
                <a:cs typeface="Abe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61579D-DA3E-4564-BE29-945D5F2EE698}"/>
                </a:ext>
              </a:extLst>
            </p:cNvPr>
            <p:cNvSpPr txBox="1"/>
            <p:nvPr/>
          </p:nvSpPr>
          <p:spPr>
            <a:xfrm>
              <a:off x="7104112" y="5483122"/>
              <a:ext cx="198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Tag </a:t>
              </a:r>
              <a:r>
                <a:rPr lang="en-GB" sz="2800" dirty="0" err="1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chiusura</a:t>
              </a:r>
              <a:endParaRPr lang="en-GB" sz="2800" dirty="0">
                <a:solidFill>
                  <a:srgbClr val="FF0000"/>
                </a:solidFill>
                <a:latin typeface="Titillium Web" pitchFamily="2" charset="77"/>
                <a:cs typeface="A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9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SEZIONI - HTML5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71676"/>
            <a:ext cx="9793088" cy="5429250"/>
          </a:xfrm>
        </p:spPr>
        <p:txBody>
          <a:bodyPr>
            <a:normAutofit/>
          </a:bodyPr>
          <a:lstStyle/>
          <a:p>
            <a:r>
              <a:rPr lang="en-US" sz="2600" dirty="0" err="1"/>
              <a:t>Nuove</a:t>
            </a:r>
            <a:r>
              <a:rPr lang="en-US" sz="2600" dirty="0"/>
              <a:t> </a:t>
            </a:r>
            <a:r>
              <a:rPr lang="en-US" sz="2600" dirty="0" err="1"/>
              <a:t>sezioni</a:t>
            </a:r>
            <a:r>
              <a:rPr lang="en-US" sz="2600" dirty="0"/>
              <a:t> </a:t>
            </a:r>
            <a:r>
              <a:rPr lang="en-US" sz="2600" dirty="0" err="1"/>
              <a:t>introdotte</a:t>
            </a:r>
            <a:r>
              <a:rPr lang="en-US" sz="2600" dirty="0"/>
              <a:t>:</a:t>
            </a:r>
          </a:p>
          <a:p>
            <a:pPr lvl="1"/>
            <a:r>
              <a:rPr lang="en-US" sz="2600" dirty="0"/>
              <a:t>&lt;article&gt;, &lt;aside&gt;, &lt;details&gt;, &lt;</a:t>
            </a:r>
            <a:r>
              <a:rPr lang="en-US" sz="2600" dirty="0" err="1"/>
              <a:t>figcaption</a:t>
            </a:r>
            <a:r>
              <a:rPr lang="en-US" sz="2600" dirty="0"/>
              <a:t>&gt;, &lt;figure&gt;, &lt;footer&gt;, &lt;header&gt;, &lt;main&gt;, &lt;mark&gt;, &lt;nav&gt;, &lt;section&gt;, &lt;summary&gt;, &lt;time&gt;</a:t>
            </a:r>
          </a:p>
          <a:p>
            <a:endParaRPr lang="en-US" sz="2600" dirty="0"/>
          </a:p>
          <a:p>
            <a:r>
              <a:rPr lang="en-US" sz="2600" dirty="0" err="1"/>
              <a:t>Graficamente</a:t>
            </a:r>
            <a:r>
              <a:rPr lang="en-US" sz="2600" dirty="0"/>
              <a:t> non </a:t>
            </a:r>
            <a:r>
              <a:rPr lang="en-US" sz="2600" dirty="0" err="1"/>
              <a:t>si</a:t>
            </a:r>
            <a:r>
              <a:rPr lang="en-US" sz="2600" dirty="0"/>
              <a:t> </a:t>
            </a:r>
            <a:r>
              <a:rPr lang="en-US" sz="2600" dirty="0" err="1"/>
              <a:t>differenziano</a:t>
            </a:r>
            <a:r>
              <a:rPr lang="en-US" sz="2600" dirty="0"/>
              <a:t> </a:t>
            </a:r>
            <a:r>
              <a:rPr lang="en-US" sz="2600" dirty="0" err="1"/>
              <a:t>dalle</a:t>
            </a:r>
            <a:r>
              <a:rPr lang="en-US" sz="2600" dirty="0"/>
              <a:t> </a:t>
            </a:r>
            <a:r>
              <a:rPr lang="en-US" sz="2600" dirty="0" err="1"/>
              <a:t>sezioni</a:t>
            </a:r>
            <a:r>
              <a:rPr lang="en-US" sz="2600" dirty="0"/>
              <a:t> </a:t>
            </a:r>
            <a:r>
              <a:rPr lang="en-US" sz="2600" dirty="0" err="1"/>
              <a:t>generiche</a:t>
            </a:r>
            <a:r>
              <a:rPr lang="en-US" sz="2600" dirty="0"/>
              <a:t>, ma:</a:t>
            </a:r>
          </a:p>
          <a:p>
            <a:pPr lvl="1"/>
            <a:r>
              <a:rPr lang="en-US" sz="2600" dirty="0" err="1"/>
              <a:t>Definiscono</a:t>
            </a:r>
            <a:r>
              <a:rPr lang="en-US" sz="2600" dirty="0"/>
              <a:t> la </a:t>
            </a:r>
            <a:r>
              <a:rPr lang="en-US" sz="2600" dirty="0" err="1"/>
              <a:t>semantica</a:t>
            </a:r>
            <a:r>
              <a:rPr lang="en-US" sz="2600" dirty="0"/>
              <a:t> </a:t>
            </a:r>
            <a:r>
              <a:rPr lang="en-US" sz="2600" dirty="0" err="1"/>
              <a:t>della</a:t>
            </a:r>
            <a:r>
              <a:rPr lang="en-US" sz="2600" dirty="0"/>
              <a:t> </a:t>
            </a:r>
            <a:r>
              <a:rPr lang="en-US" sz="2600" dirty="0" err="1"/>
              <a:t>pagina</a:t>
            </a:r>
            <a:endParaRPr lang="en-US" sz="2600" dirty="0"/>
          </a:p>
          <a:p>
            <a:pPr lvl="1"/>
            <a:r>
              <a:rPr lang="en-US" sz="2600" dirty="0"/>
              <a:t>Di </a:t>
            </a:r>
            <a:r>
              <a:rPr lang="en-US" sz="2600" dirty="0" err="1"/>
              <a:t>conseguenza</a:t>
            </a:r>
            <a:r>
              <a:rPr lang="en-US" sz="2600" dirty="0"/>
              <a:t> </a:t>
            </a:r>
            <a:r>
              <a:rPr lang="en-US" sz="2600" dirty="0" err="1"/>
              <a:t>aiutano</a:t>
            </a:r>
            <a:r>
              <a:rPr lang="en-US" sz="2600" dirty="0"/>
              <a:t> </a:t>
            </a:r>
            <a:r>
              <a:rPr lang="en-US" sz="2600" dirty="0" err="1"/>
              <a:t>il</a:t>
            </a:r>
            <a:r>
              <a:rPr lang="en-US" sz="2600" dirty="0"/>
              <a:t> browser a </a:t>
            </a:r>
            <a:r>
              <a:rPr lang="en-US" sz="2600" dirty="0" err="1"/>
              <a:t>comprendere</a:t>
            </a:r>
            <a:r>
              <a:rPr lang="en-US" sz="2600" dirty="0"/>
              <a:t> </a:t>
            </a:r>
            <a:r>
              <a:rPr lang="en-US" sz="2600" dirty="0" err="1"/>
              <a:t>il</a:t>
            </a:r>
            <a:r>
              <a:rPr lang="en-US" sz="2600" dirty="0"/>
              <a:t> </a:t>
            </a:r>
            <a:r>
              <a:rPr lang="en-US" sz="2600" dirty="0" err="1"/>
              <a:t>tipo</a:t>
            </a:r>
            <a:r>
              <a:rPr lang="en-US" sz="2600" dirty="0"/>
              <a:t> di </a:t>
            </a:r>
            <a:r>
              <a:rPr lang="en-US" sz="2600" dirty="0" err="1"/>
              <a:t>contenuto</a:t>
            </a:r>
            <a:endParaRPr lang="en-US" sz="2600" dirty="0"/>
          </a:p>
          <a:p>
            <a:endParaRPr lang="en-US" sz="2600" dirty="0"/>
          </a:p>
          <a:p>
            <a:pPr lvl="1"/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19138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SEZIONI – HTML5 </a:t>
            </a:r>
            <a:r>
              <a:rPr lang="en-US" dirty="0" err="1"/>
              <a:t>Esempio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72816"/>
            <a:ext cx="7244680" cy="48464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header</a:t>
            </a: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it-IT" sz="1800" dirty="0"/>
          </a:p>
          <a:p>
            <a:pPr marL="530352" lvl="1" indent="0">
              <a:buNone/>
            </a:pPr>
            <a:r>
              <a:rPr lang="it-IT" sz="1800" dirty="0"/>
              <a:t>Descrive la testata della pagina</a:t>
            </a:r>
            <a:r>
              <a:rPr lang="en-US" sz="1800" dirty="0">
                <a:solidFill>
                  <a:srgbClr val="800000"/>
                </a:solidFill>
                <a:latin typeface="Courier" charset="0"/>
              </a:rPr>
              <a:t> </a:t>
            </a:r>
            <a:r>
              <a:rPr lang="it-IT" sz="1800" dirty="0"/>
              <a:t>e contiene i titoli dell’article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nav</a:t>
            </a: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it-IT" sz="1800" dirty="0"/>
          </a:p>
          <a:p>
            <a:pPr marL="530352" lvl="1" indent="0">
              <a:buNone/>
            </a:pPr>
            <a:r>
              <a:rPr lang="it-IT" sz="1800" dirty="0"/>
              <a:t>Contiene i link per navigare  nel sito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article</a:t>
            </a: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it-IT" sz="1800" dirty="0"/>
          </a:p>
          <a:p>
            <a:pPr marL="530352" lvl="1" indent="0">
              <a:buNone/>
            </a:pPr>
            <a:r>
              <a:rPr lang="it-IT" sz="1800" dirty="0"/>
              <a:t>Rappresenta un contenuto indipendente e autonomo rispetto alle altre sezioni. Al suo interno può racchiudere più sezioni:</a:t>
            </a:r>
          </a:p>
          <a:p>
            <a:pPr marL="530352" lvl="1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section</a:t>
            </a: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 	</a:t>
            </a:r>
            <a:endParaRPr lang="it-IT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aside</a:t>
            </a: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it-IT" sz="1800" dirty="0"/>
          </a:p>
          <a:p>
            <a:pPr marL="530352" lvl="1" indent="0">
              <a:buNone/>
            </a:pPr>
            <a:r>
              <a:rPr lang="it-IT" sz="1800" dirty="0"/>
              <a:t>Sezione di approfondimento o parti non direttamente collegate al contenuto (sponsor, link esterni ecc.)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footer</a:t>
            </a:r>
            <a:r>
              <a:rPr lang="en-US" sz="18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18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it-IT" sz="1800" dirty="0"/>
          </a:p>
          <a:p>
            <a:pPr marL="530352" lvl="1" indent="0">
              <a:buNone/>
            </a:pPr>
            <a:r>
              <a:rPr lang="it-IT" sz="1800" dirty="0"/>
              <a:t>Contiene informazioni su autore, contatti ecc.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A9760-F7CA-4942-8D94-8C478286C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811" y="2262883"/>
            <a:ext cx="20859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3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Sezioni</a:t>
            </a:r>
            <a:r>
              <a:rPr lang="en-US"/>
              <a:t> HTML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40738F-4A32-4335-80BB-A4B8C5262F39}"/>
              </a:ext>
            </a:extLst>
          </p:cNvPr>
          <p:cNvGrpSpPr/>
          <p:nvPr/>
        </p:nvGrpSpPr>
        <p:grpSpPr>
          <a:xfrm>
            <a:off x="1935868" y="2171700"/>
            <a:ext cx="8320265" cy="4030414"/>
            <a:chOff x="2279576" y="2171700"/>
            <a:chExt cx="8320265" cy="4030414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5CF82C72-906E-B449-9237-EDECB23FB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9576" y="2171700"/>
              <a:ext cx="5373885" cy="4030414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F7F98FE-1C3E-8A45-85CA-3A7408A82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9841" y="2290514"/>
              <a:ext cx="2540000" cy="391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05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e 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95420"/>
            <a:ext cx="8319858" cy="923330"/>
          </a:xfrm>
        </p:spPr>
        <p:txBody>
          <a:bodyPr>
            <a:normAutofit/>
          </a:bodyPr>
          <a:lstStyle/>
          <a:p>
            <a:r>
              <a:rPr lang="en-US" sz="2600" dirty="0"/>
              <a:t>HTML5 </a:t>
            </a:r>
            <a:r>
              <a:rPr lang="en-US" sz="2600" dirty="0" err="1"/>
              <a:t>semplifica</a:t>
            </a:r>
            <a:r>
              <a:rPr lang="en-US" sz="2600" dirty="0"/>
              <a:t> </a:t>
            </a:r>
            <a:r>
              <a:rPr lang="en-US" sz="2600" dirty="0" err="1"/>
              <a:t>l'inserimento</a:t>
            </a:r>
            <a:r>
              <a:rPr lang="en-US" sz="2600" dirty="0"/>
              <a:t> di audio e video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3AB83AC-3A03-4C41-8906-A81ED4E86F71}"/>
              </a:ext>
            </a:extLst>
          </p:cNvPr>
          <p:cNvSpPr/>
          <p:nvPr/>
        </p:nvSpPr>
        <p:spPr>
          <a:xfrm>
            <a:off x="1775520" y="3578491"/>
            <a:ext cx="7992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it-IT" sz="2000" dirty="0">
                <a:solidFill>
                  <a:srgbClr val="A52A2A"/>
                </a:solidFill>
                <a:latin typeface="Consolas" panose="020B0609020204030204" pitchFamily="49" charset="0"/>
              </a:rPr>
              <a:t>video</a:t>
            </a:r>
            <a:r>
              <a:rPr lang="it-IT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it-IT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="300"</a:t>
            </a:r>
            <a:r>
              <a:rPr lang="it-IT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it-IT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="300"&gt;</a:t>
            </a:r>
            <a:br>
              <a:rPr lang="it-IT" sz="2000" dirty="0"/>
            </a:b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it-IT" sz="2000" dirty="0">
                <a:solidFill>
                  <a:srgbClr val="A52A2A"/>
                </a:solidFill>
                <a:latin typeface="Consolas" panose="020B0609020204030204" pitchFamily="49" charset="0"/>
              </a:rPr>
              <a:t>source</a:t>
            </a:r>
            <a:r>
              <a:rPr lang="it-IT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it-IT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="video.mp4"</a:t>
            </a:r>
            <a:r>
              <a:rPr lang="it-IT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it-IT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="video/mp4"&gt;</a:t>
            </a:r>
          </a:p>
          <a:p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it-IT" sz="2000" dirty="0">
                <a:solidFill>
                  <a:srgbClr val="A52A2A"/>
                </a:solidFill>
                <a:latin typeface="Consolas" panose="020B0609020204030204" pitchFamily="49" charset="0"/>
              </a:rPr>
              <a:t>/video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it-IT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687241-DDE6-4A20-B312-016D41956C79}"/>
              </a:ext>
            </a:extLst>
          </p:cNvPr>
          <p:cNvSpPr txBox="1">
            <a:spLocks/>
          </p:cNvSpPr>
          <p:nvPr/>
        </p:nvSpPr>
        <p:spPr>
          <a:xfrm>
            <a:off x="1775520" y="3015921"/>
            <a:ext cx="1612348" cy="46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Video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1D0A30-9173-4531-9A8A-2AD9610BC32A}"/>
              </a:ext>
            </a:extLst>
          </p:cNvPr>
          <p:cNvSpPr txBox="1">
            <a:spLocks/>
          </p:cNvSpPr>
          <p:nvPr/>
        </p:nvSpPr>
        <p:spPr>
          <a:xfrm>
            <a:off x="1775520" y="4598992"/>
            <a:ext cx="1612348" cy="46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Audio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E2ED31D-9A53-42C7-975F-3B4E469E9483}"/>
              </a:ext>
            </a:extLst>
          </p:cNvPr>
          <p:cNvSpPr/>
          <p:nvPr/>
        </p:nvSpPr>
        <p:spPr>
          <a:xfrm>
            <a:off x="1775520" y="5161562"/>
            <a:ext cx="7992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it-IT" sz="2000" dirty="0">
                <a:solidFill>
                  <a:srgbClr val="A52A2A"/>
                </a:solidFill>
                <a:latin typeface="Consolas" panose="020B0609020204030204" pitchFamily="49" charset="0"/>
              </a:rPr>
              <a:t>audio</a:t>
            </a:r>
            <a:r>
              <a:rPr lang="it-IT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it-IT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controls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it-IT" sz="2000" dirty="0"/>
            </a:br>
            <a:r>
              <a:rPr lang="it-IT" sz="2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it-IT" sz="2000" dirty="0">
                <a:solidFill>
                  <a:srgbClr val="A52A2A"/>
                </a:solidFill>
                <a:latin typeface="Consolas" panose="020B0609020204030204" pitchFamily="49" charset="0"/>
              </a:rPr>
              <a:t>source</a:t>
            </a:r>
            <a:r>
              <a:rPr lang="it-IT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it-IT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="horse.mp3"</a:t>
            </a:r>
            <a:r>
              <a:rPr lang="it-IT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it-IT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="audio/mpeg"&gt;</a:t>
            </a:r>
            <a:br>
              <a:rPr lang="it-IT" sz="2000" dirty="0"/>
            </a:b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it-IT" sz="2000" dirty="0">
                <a:solidFill>
                  <a:srgbClr val="A52A2A"/>
                </a:solidFill>
                <a:latin typeface="Consolas" panose="020B0609020204030204" pitchFamily="49" charset="0"/>
              </a:rPr>
              <a:t>/audio</a:t>
            </a:r>
            <a:r>
              <a:rPr lang="it-IT" sz="20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it-IT" sz="2000" dirty="0"/>
          </a:p>
        </p:txBody>
      </p:sp>
      <p:pic>
        <p:nvPicPr>
          <p:cNvPr id="2050" name="Picture 2" descr="Risultati immagini per html5 video controls">
            <a:extLst>
              <a:ext uri="{FF2B5EF4-FFF2-40B4-BE49-F238E27FC236}">
                <a16:creationId xmlns:a16="http://schemas.microsoft.com/office/drawing/2014/main" id="{6897062F-4A1F-49CF-9F9F-D8A982A04D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/>
          <a:stretch/>
        </p:blipFill>
        <p:spPr bwMode="auto">
          <a:xfrm>
            <a:off x="8353258" y="2528147"/>
            <a:ext cx="3484240" cy="265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html5 video controls">
            <a:extLst>
              <a:ext uri="{FF2B5EF4-FFF2-40B4-BE49-F238E27FC236}">
                <a16:creationId xmlns:a16="http://schemas.microsoft.com/office/drawing/2014/main" id="{FE281F7A-E247-4DAA-96B3-8871CF6E5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25"/>
          <a:stretch/>
        </p:blipFill>
        <p:spPr bwMode="auto">
          <a:xfrm>
            <a:off x="8353258" y="5366813"/>
            <a:ext cx="3470424" cy="51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864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2051289"/>
            <a:ext cx="8319858" cy="3465943"/>
          </a:xfrm>
        </p:spPr>
        <p:txBody>
          <a:bodyPr>
            <a:normAutofit/>
          </a:bodyPr>
          <a:lstStyle/>
          <a:p>
            <a:r>
              <a:rPr lang="en-US" sz="2600" dirty="0" err="1"/>
              <a:t>Definisce</a:t>
            </a:r>
            <a:r>
              <a:rPr lang="en-US" sz="2600" dirty="0"/>
              <a:t> </a:t>
            </a:r>
            <a:r>
              <a:rPr lang="en-US" sz="2600" dirty="0" err="1"/>
              <a:t>un'area</a:t>
            </a:r>
            <a:r>
              <a:rPr lang="en-US" sz="2600" dirty="0"/>
              <a:t> di "</a:t>
            </a:r>
            <a:r>
              <a:rPr lang="en-US" sz="2600" dirty="0" err="1"/>
              <a:t>disegno</a:t>
            </a:r>
            <a:r>
              <a:rPr lang="en-US" sz="2600" dirty="0"/>
              <a:t>" </a:t>
            </a:r>
            <a:r>
              <a:rPr lang="en-US" sz="2600" dirty="0" err="1"/>
              <a:t>generata</a:t>
            </a:r>
            <a:r>
              <a:rPr lang="en-US" sz="2600" dirty="0"/>
              <a:t> a </a:t>
            </a:r>
            <a:r>
              <a:rPr lang="en-US" sz="2600" dirty="0" err="1"/>
              <a:t>partire</a:t>
            </a:r>
            <a:r>
              <a:rPr lang="en-US" sz="2600" dirty="0"/>
              <a:t> da </a:t>
            </a:r>
            <a:r>
              <a:rPr lang="en-US" sz="2600" dirty="0" err="1"/>
              <a:t>codice</a:t>
            </a:r>
            <a:r>
              <a:rPr lang="en-US" sz="2600" dirty="0"/>
              <a:t> </a:t>
            </a:r>
            <a:r>
              <a:rPr lang="en-US" sz="2600" dirty="0" err="1"/>
              <a:t>javascript</a:t>
            </a:r>
            <a:endParaRPr lang="en-US" sz="2600" dirty="0"/>
          </a:p>
          <a:p>
            <a:r>
              <a:rPr lang="en-US" sz="2600" dirty="0"/>
              <a:t>Utile per </a:t>
            </a:r>
            <a:r>
              <a:rPr lang="en-US" sz="2600" dirty="0" err="1"/>
              <a:t>tante</a:t>
            </a:r>
            <a:r>
              <a:rPr lang="en-US" sz="2600" dirty="0"/>
              <a:t> </a:t>
            </a:r>
            <a:r>
              <a:rPr lang="en-US" sz="2600" dirty="0" err="1"/>
              <a:t>applicazioni</a:t>
            </a:r>
            <a:r>
              <a:rPr lang="en-US" sz="2600" dirty="0"/>
              <a:t> (</a:t>
            </a:r>
            <a:r>
              <a:rPr lang="en-US" sz="2600" dirty="0" err="1"/>
              <a:t>giochi</a:t>
            </a:r>
            <a:r>
              <a:rPr lang="en-US" sz="2600" dirty="0"/>
              <a:t>, </a:t>
            </a:r>
            <a:r>
              <a:rPr lang="en-US" sz="2600" dirty="0" err="1"/>
              <a:t>visualizzazione</a:t>
            </a:r>
            <a:r>
              <a:rPr lang="en-US" sz="2600" dirty="0"/>
              <a:t> </a:t>
            </a:r>
            <a:r>
              <a:rPr lang="en-US" sz="2600" dirty="0" err="1"/>
              <a:t>dati</a:t>
            </a:r>
            <a:r>
              <a:rPr lang="en-US" sz="2600" dirty="0"/>
              <a:t>) </a:t>
            </a:r>
          </a:p>
          <a:p>
            <a:r>
              <a:rPr lang="en-US" sz="2600" dirty="0" err="1"/>
              <a:t>Diminuisce</a:t>
            </a:r>
            <a:r>
              <a:rPr lang="en-US" sz="2600" dirty="0"/>
              <a:t> la </a:t>
            </a:r>
            <a:r>
              <a:rPr lang="en-US" sz="2600" dirty="0" err="1"/>
              <a:t>necessità</a:t>
            </a:r>
            <a:r>
              <a:rPr lang="en-US" sz="2600" dirty="0"/>
              <a:t> di </a:t>
            </a:r>
            <a:r>
              <a:rPr lang="en-US" sz="2600" dirty="0" err="1"/>
              <a:t>utilizzare</a:t>
            </a:r>
            <a:r>
              <a:rPr lang="en-US" sz="2600" dirty="0"/>
              <a:t> plugin di </a:t>
            </a:r>
            <a:r>
              <a:rPr lang="en-US" sz="2600" dirty="0" err="1"/>
              <a:t>terze</a:t>
            </a:r>
            <a:r>
              <a:rPr lang="en-US" sz="2600" dirty="0"/>
              <a:t> </a:t>
            </a:r>
            <a:r>
              <a:rPr lang="en-US" sz="2600" dirty="0" err="1"/>
              <a:t>parti</a:t>
            </a:r>
            <a:r>
              <a:rPr lang="en-US" sz="2600" dirty="0"/>
              <a:t> (es. Flash)</a:t>
            </a:r>
          </a:p>
          <a:p>
            <a:endParaRPr lang="en-US" sz="2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3962FA-334A-4B78-BDDB-3F0FEFF0D6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85133"/>
            <a:ext cx="6096000" cy="20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2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&amp; Drop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74129"/>
            <a:ext cx="10081120" cy="1823892"/>
          </a:xfrm>
        </p:spPr>
        <p:txBody>
          <a:bodyPr>
            <a:normAutofit/>
          </a:bodyPr>
          <a:lstStyle/>
          <a:p>
            <a:r>
              <a:rPr lang="en-US" sz="2600" dirty="0" err="1"/>
              <a:t>Funzionalità</a:t>
            </a:r>
            <a:r>
              <a:rPr lang="en-US" sz="2600" dirty="0"/>
              <a:t> </a:t>
            </a:r>
            <a:r>
              <a:rPr lang="en-US" sz="2600" dirty="0" err="1"/>
              <a:t>che</a:t>
            </a:r>
            <a:r>
              <a:rPr lang="en-US" sz="2600" dirty="0"/>
              <a:t> </a:t>
            </a:r>
            <a:r>
              <a:rPr lang="en-US" sz="2600" dirty="0" err="1"/>
              <a:t>permette</a:t>
            </a:r>
            <a:r>
              <a:rPr lang="en-US" sz="2600" dirty="0"/>
              <a:t> di </a:t>
            </a:r>
            <a:r>
              <a:rPr lang="en-US" sz="2600" dirty="0" err="1"/>
              <a:t>creare</a:t>
            </a:r>
            <a:r>
              <a:rPr lang="en-US" sz="2600" dirty="0"/>
              <a:t> </a:t>
            </a:r>
            <a:r>
              <a:rPr lang="en-US" sz="2600" dirty="0" err="1"/>
              <a:t>dei</a:t>
            </a:r>
            <a:r>
              <a:rPr lang="en-US" sz="2600" dirty="0"/>
              <a:t> </a:t>
            </a:r>
            <a:r>
              <a:rPr lang="en-US" sz="2600" dirty="0" err="1"/>
              <a:t>blocchi</a:t>
            </a:r>
            <a:r>
              <a:rPr lang="en-US" sz="2600" dirty="0"/>
              <a:t> </a:t>
            </a:r>
            <a:r>
              <a:rPr lang="en-US" sz="2600" dirty="0" err="1"/>
              <a:t>che</a:t>
            </a:r>
            <a:r>
              <a:rPr lang="en-US" sz="2600" dirty="0"/>
              <a:t> </a:t>
            </a:r>
            <a:r>
              <a:rPr lang="en-US" sz="2600" dirty="0" err="1"/>
              <a:t>accettino</a:t>
            </a:r>
            <a:r>
              <a:rPr lang="en-US" sz="2600" dirty="0"/>
              <a:t> </a:t>
            </a:r>
            <a:r>
              <a:rPr lang="en-US" sz="2600" dirty="0" err="1"/>
              <a:t>dati</a:t>
            </a:r>
            <a:r>
              <a:rPr lang="en-US" sz="2600" dirty="0"/>
              <a:t> </a:t>
            </a:r>
            <a:r>
              <a:rPr lang="en-US" sz="2600" dirty="0" err="1"/>
              <a:t>trascinati</a:t>
            </a:r>
            <a:r>
              <a:rPr lang="en-US" sz="2600" dirty="0"/>
              <a:t> da </a:t>
            </a:r>
            <a:r>
              <a:rPr lang="en-US" sz="2600" dirty="0" err="1"/>
              <a:t>altri</a:t>
            </a:r>
            <a:endParaRPr lang="en-US" sz="2600" dirty="0"/>
          </a:p>
          <a:p>
            <a:r>
              <a:rPr lang="en-US" sz="2600" dirty="0"/>
              <a:t>HTML5 </a:t>
            </a:r>
            <a:r>
              <a:rPr lang="en-US" sz="2600" dirty="0" err="1"/>
              <a:t>supporta</a:t>
            </a:r>
            <a:r>
              <a:rPr lang="en-US" sz="2600" dirty="0"/>
              <a:t> </a:t>
            </a:r>
            <a:r>
              <a:rPr lang="en-US" sz="2600" dirty="0" err="1"/>
              <a:t>questa</a:t>
            </a:r>
            <a:r>
              <a:rPr lang="en-US" sz="2600" dirty="0"/>
              <a:t> </a:t>
            </a:r>
            <a:r>
              <a:rPr lang="en-US" sz="2600" dirty="0" err="1"/>
              <a:t>interazione</a:t>
            </a:r>
            <a:r>
              <a:rPr lang="en-US" sz="2600" dirty="0"/>
              <a:t> </a:t>
            </a:r>
            <a:r>
              <a:rPr lang="en-US" sz="2600" dirty="0" err="1"/>
              <a:t>facilitando</a:t>
            </a:r>
            <a:r>
              <a:rPr lang="en-US" sz="2600" dirty="0"/>
              <a:t> </a:t>
            </a:r>
            <a:r>
              <a:rPr lang="en-US" sz="2600" dirty="0" err="1"/>
              <a:t>il</a:t>
            </a:r>
            <a:r>
              <a:rPr lang="en-US" sz="2600" dirty="0"/>
              <a:t> </a:t>
            </a:r>
            <a:r>
              <a:rPr lang="en-US" sz="2600" dirty="0" err="1"/>
              <a:t>lavoro</a:t>
            </a:r>
            <a:r>
              <a:rPr lang="en-US" sz="2600" dirty="0"/>
              <a:t> </a:t>
            </a:r>
            <a:r>
              <a:rPr lang="en-US" sz="2600" dirty="0" err="1"/>
              <a:t>degli</a:t>
            </a:r>
            <a:r>
              <a:rPr lang="en-US" sz="2600" dirty="0"/>
              <a:t> </a:t>
            </a:r>
            <a:r>
              <a:rPr lang="en-US" sz="2600" dirty="0" err="1"/>
              <a:t>sviluppatori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3798021"/>
            <a:ext cx="4762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9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099556" y="3022706"/>
            <a:ext cx="7992887" cy="812588"/>
          </a:xfrm>
        </p:spPr>
        <p:txBody>
          <a:bodyPr>
            <a:normAutofit/>
          </a:bodyPr>
          <a:lstStyle/>
          <a:p>
            <a:r>
              <a:rPr lang="it-IT" sz="4800" dirty="0"/>
              <a:t>HTML - ESERCIZI</a:t>
            </a:r>
            <a:endParaRPr lang="it-IT" sz="48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19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960" y="1988840"/>
            <a:ext cx="10365704" cy="4536504"/>
          </a:xfrm>
        </p:spPr>
        <p:txBody>
          <a:bodyPr>
            <a:noAutofit/>
          </a:bodyPr>
          <a:lstStyle/>
          <a:p>
            <a:r>
              <a:rPr lang="it-IT" sz="2100" dirty="0"/>
              <a:t>Avviate ECLIPSE JEE sul vostro computer e create un nuovo progetto. In seguito, create un file html (assegnategli il nome ‘</a:t>
            </a:r>
            <a:r>
              <a:rPr lang="it-IT" sz="2100" dirty="0" err="1"/>
              <a:t>main</a:t>
            </a:r>
            <a:r>
              <a:rPr lang="it-IT" sz="2100"/>
              <a:t>’).</a:t>
            </a:r>
            <a:endParaRPr lang="it-IT" sz="2100" b="1" dirty="0"/>
          </a:p>
          <a:p>
            <a:r>
              <a:rPr lang="it-IT" sz="2100" dirty="0"/>
              <a:t>Compila l'</a:t>
            </a:r>
            <a:r>
              <a:rPr lang="it-IT" sz="2100" b="1" dirty="0"/>
              <a:t>head</a:t>
            </a:r>
            <a:r>
              <a:rPr lang="it-IT" sz="2100" dirty="0"/>
              <a:t> con tutti i tag necessari (almeno </a:t>
            </a:r>
            <a:r>
              <a:rPr lang="it-IT" sz="2100" b="1" dirty="0"/>
              <a:t>meta </a:t>
            </a:r>
            <a:r>
              <a:rPr lang="it-IT" sz="2100" dirty="0"/>
              <a:t>e </a:t>
            </a:r>
            <a:r>
              <a:rPr lang="it-IT" sz="2100" b="1" dirty="0" err="1"/>
              <a:t>title</a:t>
            </a:r>
            <a:r>
              <a:rPr lang="it-IT" sz="2100" dirty="0"/>
              <a:t>), ed un </a:t>
            </a:r>
            <a:r>
              <a:rPr lang="it-IT" sz="2100" b="1" dirty="0"/>
              <a:t>body</a:t>
            </a:r>
            <a:r>
              <a:rPr lang="it-IT" sz="2100" dirty="0"/>
              <a:t>.</a:t>
            </a:r>
            <a:endParaRPr lang="it-IT" sz="2100" b="1" dirty="0"/>
          </a:p>
          <a:p>
            <a:r>
              <a:rPr lang="it-IT" sz="2100" dirty="0"/>
              <a:t>Aggiungi all'interno del body il testo "Hello world!"</a:t>
            </a:r>
          </a:p>
          <a:p>
            <a:r>
              <a:rPr lang="it-IT" sz="2100" dirty="0"/>
              <a:t>Salva la pagina e controlla la validità del codice appena scritto sul sito del W3C: </a:t>
            </a:r>
            <a:r>
              <a:rPr lang="it-IT" sz="2100" dirty="0">
                <a:hlinkClick r:id="rId2"/>
              </a:rPr>
              <a:t>https://validator.w3.org/#validate_by_input</a:t>
            </a:r>
            <a:endParaRPr lang="it-IT" sz="2100" dirty="0"/>
          </a:p>
          <a:p>
            <a:pPr lvl="1"/>
            <a:r>
              <a:rPr lang="it-IT" sz="2100" dirty="0"/>
              <a:t>Correggi gli eventuali errori!</a:t>
            </a:r>
          </a:p>
          <a:p>
            <a:r>
              <a:rPr lang="it-IT" sz="2100" dirty="0"/>
              <a:t>Apri la pagina. Dovresti ottenere una pagina che contiene solo </a:t>
            </a:r>
            <a:r>
              <a:rPr lang="it-IT" sz="2100" b="1" dirty="0"/>
              <a:t>Hello world!!!</a:t>
            </a:r>
            <a:r>
              <a:rPr lang="it-IT" sz="2100" dirty="0"/>
              <a:t> </a:t>
            </a:r>
            <a:endParaRPr lang="it-IT" sz="2100" b="1" dirty="0"/>
          </a:p>
          <a:p>
            <a:pPr lvl="1"/>
            <a:r>
              <a:rPr lang="it-IT" sz="2100" dirty="0"/>
              <a:t>NB questi dati non sono trasferiti tramite HTTP, ma sono presi direttamente dal disco.</a:t>
            </a:r>
          </a:p>
        </p:txBody>
      </p:sp>
    </p:spTree>
    <p:extLst>
      <p:ext uri="{BB962C8B-B14F-4D97-AF65-F5344CB8AC3E}">
        <p14:creationId xmlns:p14="http://schemas.microsoft.com/office/powerpoint/2010/main" val="34911637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2.1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960" y="1988840"/>
            <a:ext cx="10485040" cy="3888432"/>
          </a:xfrm>
        </p:spPr>
        <p:txBody>
          <a:bodyPr>
            <a:noAutofit/>
          </a:bodyPr>
          <a:lstStyle/>
          <a:p>
            <a:r>
              <a:rPr lang="it-IT" sz="2600" dirty="0"/>
              <a:t>Ora create la home page della vostra prima applicazione web. Questa deve contenere:</a:t>
            </a:r>
            <a:endParaRPr lang="it-IT" sz="2600" b="1" dirty="0"/>
          </a:p>
          <a:p>
            <a:pPr lvl="1" fontAlgn="base"/>
            <a:r>
              <a:rPr lang="it-IT" sz="2600" dirty="0"/>
              <a:t>Un titolo principale</a:t>
            </a:r>
            <a:endParaRPr lang="it-IT" sz="2600" b="1" dirty="0"/>
          </a:p>
          <a:p>
            <a:pPr lvl="1" fontAlgn="base"/>
            <a:r>
              <a:rPr lang="it-IT" sz="2600" dirty="0"/>
              <a:t>Un paragrafo con le informazioni generali</a:t>
            </a:r>
            <a:endParaRPr lang="it-IT" sz="2600" b="1" dirty="0"/>
          </a:p>
          <a:p>
            <a:pPr lvl="1" fontAlgn="base"/>
            <a:r>
              <a:rPr lang="it-IT" sz="2600" dirty="0"/>
              <a:t>Diverse sezioni che presentino aspetti particolari dell'applicazione (nell'esempio Amazon considerate i libri, l'elettronica, la musica ecc.). Per ognuna fornite un titolo ed almeno un paragrafo.</a:t>
            </a:r>
            <a:endParaRPr lang="it-IT" sz="2600" b="1" dirty="0"/>
          </a:p>
          <a:p>
            <a:pPr lvl="1" fontAlgn="base"/>
            <a:r>
              <a:rPr lang="it-IT" sz="2600" dirty="0"/>
              <a:t>Create un indice</a:t>
            </a:r>
          </a:p>
          <a:p>
            <a:pPr fontAlgn="base"/>
            <a:r>
              <a:rPr lang="it-IT" sz="2600" dirty="0"/>
              <a:t>NB non preoccupatevi della grafica! Quella la vedremo a tempo debito (CSS)</a:t>
            </a:r>
          </a:p>
        </p:txBody>
      </p:sp>
    </p:spTree>
    <p:extLst>
      <p:ext uri="{BB962C8B-B14F-4D97-AF65-F5344CB8AC3E}">
        <p14:creationId xmlns:p14="http://schemas.microsoft.com/office/powerpoint/2010/main" val="21785069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2.2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960" y="1988840"/>
            <a:ext cx="10485040" cy="3888432"/>
          </a:xfrm>
        </p:spPr>
        <p:txBody>
          <a:bodyPr>
            <a:normAutofit/>
          </a:bodyPr>
          <a:lstStyle/>
          <a:p>
            <a:r>
              <a:rPr lang="it-IT" sz="2600" dirty="0"/>
              <a:t>Disegnate la struttura ad albero della pagina che avete creato.</a:t>
            </a:r>
          </a:p>
        </p:txBody>
      </p:sp>
    </p:spTree>
    <p:extLst>
      <p:ext uri="{BB962C8B-B14F-4D97-AF65-F5344CB8AC3E}">
        <p14:creationId xmlns:p14="http://schemas.microsoft.com/office/powerpoint/2010/main" val="13727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Tags - </a:t>
            </a:r>
            <a:r>
              <a:rPr lang="en-GB" err="1"/>
              <a:t>Vuoti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7843982" cy="4319383"/>
          </a:xfrm>
        </p:spPr>
        <p:txBody>
          <a:bodyPr>
            <a:normAutofit/>
          </a:bodyPr>
          <a:lstStyle/>
          <a:p>
            <a:r>
              <a:rPr lang="it-IT" sz="2600" dirty="0"/>
              <a:t>Fanno riferimento a quegli elementi vuoti che non possono avere alcun contenuto</a:t>
            </a:r>
            <a:br>
              <a:rPr lang="it-IT" sz="2600" dirty="0"/>
            </a:br>
            <a:endParaRPr lang="it-IT" sz="2600" dirty="0"/>
          </a:p>
          <a:p>
            <a:r>
              <a:rPr lang="it-IT" sz="2600" dirty="0"/>
              <a:t>Immagini, video, link, aree di input, ecc.</a:t>
            </a:r>
          </a:p>
          <a:p>
            <a:endParaRPr lang="it-IT" sz="2600" dirty="0"/>
          </a:p>
          <a:p>
            <a:r>
              <a:rPr lang="it-IT" sz="2600" dirty="0"/>
              <a:t>Non richiedono il tag di chiusura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50C27C-0A75-45A8-A8FC-49646C3CA21E}"/>
              </a:ext>
            </a:extLst>
          </p:cNvPr>
          <p:cNvGrpSpPr/>
          <p:nvPr/>
        </p:nvGrpSpPr>
        <p:grpSpPr>
          <a:xfrm>
            <a:off x="4019550" y="5138028"/>
            <a:ext cx="4152900" cy="1881348"/>
            <a:chOff x="2572498" y="5138028"/>
            <a:chExt cx="4152900" cy="1881348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028C904C-6604-4DB0-B148-F8F255EFA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50"/>
            <a:stretch/>
          </p:blipFill>
          <p:spPr>
            <a:xfrm>
              <a:off x="2572498" y="5661248"/>
              <a:ext cx="4152900" cy="13581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BE9544-269D-482B-90AB-2BAC7564FEE7}"/>
                </a:ext>
              </a:extLst>
            </p:cNvPr>
            <p:cNvSpPr txBox="1"/>
            <p:nvPr/>
          </p:nvSpPr>
          <p:spPr>
            <a:xfrm>
              <a:off x="3431704" y="5138028"/>
              <a:ext cx="2015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Tag </a:t>
              </a:r>
              <a:r>
                <a:rPr lang="en-GB" sz="2800" dirty="0" err="1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apertura</a:t>
              </a:r>
              <a:endParaRPr lang="en-GB" sz="2800" dirty="0">
                <a:solidFill>
                  <a:srgbClr val="FF0000"/>
                </a:solidFill>
                <a:latin typeface="Titillium Web" pitchFamily="2" charset="77"/>
                <a:cs typeface="A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1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2.3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960" y="1988840"/>
            <a:ext cx="10485040" cy="4869160"/>
          </a:xfrm>
        </p:spPr>
        <p:txBody>
          <a:bodyPr>
            <a:normAutofit/>
          </a:bodyPr>
          <a:lstStyle/>
          <a:p>
            <a:r>
              <a:rPr lang="it-IT" sz="2600" dirty="0"/>
              <a:t>Arricchisci la pagina precedente utilizzando in modo corretto i seguenti tag, per marcare le corrispondenti parti del testo:</a:t>
            </a:r>
            <a:endParaRPr lang="it-IT" sz="2600" b="1" dirty="0"/>
          </a:p>
          <a:p>
            <a:pPr lvl="1" fontAlgn="base"/>
            <a:r>
              <a:rPr lang="it-IT" sz="2600" dirty="0"/>
              <a:t>h1, ..., h6</a:t>
            </a:r>
            <a:endParaRPr lang="it-IT" sz="2600" b="1" dirty="0"/>
          </a:p>
          <a:p>
            <a:pPr lvl="1" fontAlgn="base"/>
            <a:r>
              <a:rPr lang="it-IT" sz="2600" dirty="0"/>
              <a:t>p</a:t>
            </a:r>
            <a:endParaRPr lang="it-IT" sz="2600" b="1" dirty="0"/>
          </a:p>
          <a:p>
            <a:pPr lvl="1" fontAlgn="base"/>
            <a:r>
              <a:rPr lang="it-IT" sz="2600" dirty="0" err="1"/>
              <a:t>formatting</a:t>
            </a:r>
            <a:r>
              <a:rPr lang="it-IT" sz="2600" dirty="0"/>
              <a:t> tags</a:t>
            </a:r>
            <a:endParaRPr lang="it-IT" sz="2600" b="1" dirty="0"/>
          </a:p>
          <a:p>
            <a:r>
              <a:rPr lang="it-IT" sz="2600" dirty="0"/>
              <a:t>Il testo deve contenere una sezione principale, almeno tre sotto-sezioni formate ognuna da tre o più paragrafi. All'interno dei paragrafi, è necessario marcare qualche parte di testo con i </a:t>
            </a:r>
            <a:r>
              <a:rPr lang="it-IT" sz="2600" dirty="0" err="1"/>
              <a:t>formatting</a:t>
            </a:r>
            <a:r>
              <a:rPr lang="it-IT" sz="2600" dirty="0"/>
              <a:t> tags.</a:t>
            </a:r>
            <a:endParaRPr lang="it-IT" sz="2600" b="1" dirty="0"/>
          </a:p>
          <a:p>
            <a:pPr lvl="1"/>
            <a:r>
              <a:rPr lang="it-IT" sz="2600" dirty="0"/>
              <a:t>Il "cosa" si scrive è relativamente importante.</a:t>
            </a:r>
            <a:endParaRPr lang="it-IT" sz="26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868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2.4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960" y="1988840"/>
            <a:ext cx="10485040" cy="3960440"/>
          </a:xfrm>
        </p:spPr>
        <p:txBody>
          <a:bodyPr>
            <a:normAutofit/>
          </a:bodyPr>
          <a:lstStyle/>
          <a:p>
            <a:r>
              <a:rPr lang="it-IT" sz="2600" dirty="0"/>
              <a:t>Includi, nella pagina HTML che hai creato, anche:</a:t>
            </a:r>
          </a:p>
          <a:p>
            <a:pPr lvl="1"/>
            <a:r>
              <a:rPr lang="it-IT" sz="2600" dirty="0"/>
              <a:t>Dei link a delle risorse esterne</a:t>
            </a:r>
          </a:p>
          <a:p>
            <a:pPr lvl="1"/>
            <a:r>
              <a:rPr lang="it-IT" sz="2600" dirty="0"/>
              <a:t>Uno o più elenchi puntati</a:t>
            </a:r>
          </a:p>
          <a:p>
            <a:pPr lvl="1"/>
            <a:r>
              <a:rPr lang="it-IT" sz="2600" dirty="0"/>
              <a:t>Uno o più elenchi numerati.</a:t>
            </a:r>
          </a:p>
          <a:p>
            <a:pPr lvl="1"/>
            <a:r>
              <a:rPr lang="it-IT" sz="2600" dirty="0"/>
              <a:t>Un'immagine, impostando l'attributo alt e </a:t>
            </a:r>
            <a:r>
              <a:rPr lang="it-IT" sz="2600" dirty="0" err="1"/>
              <a:t>title</a:t>
            </a:r>
            <a:r>
              <a:rPr lang="it-IT" sz="2600" dirty="0"/>
              <a:t>.</a:t>
            </a:r>
            <a:endParaRPr lang="it-IT" sz="26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1782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960" y="1988840"/>
            <a:ext cx="10485040" cy="4392488"/>
          </a:xfrm>
        </p:spPr>
        <p:txBody>
          <a:bodyPr>
            <a:normAutofit/>
          </a:bodyPr>
          <a:lstStyle/>
          <a:p>
            <a:r>
              <a:rPr lang="it-IT" sz="2600" dirty="0"/>
              <a:t>Crea una tabella che abbia come righe gli oggetti che vorresti gestire con la tua applicazione web, e per colonne i campi che li descrivono.</a:t>
            </a:r>
            <a:endParaRPr lang="it-IT" sz="2600" b="1" dirty="0"/>
          </a:p>
          <a:p>
            <a:r>
              <a:rPr lang="it-IT" sz="2600" dirty="0"/>
              <a:t>Utilizzare in modo corretto i vari tag per specificare i titoli ed i contenuti delle colonne.</a:t>
            </a:r>
            <a:endParaRPr lang="it-IT" sz="26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54771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960" y="1988840"/>
            <a:ext cx="10485040" cy="4392488"/>
          </a:xfrm>
        </p:spPr>
        <p:txBody>
          <a:bodyPr>
            <a:normAutofit/>
          </a:bodyPr>
          <a:lstStyle/>
          <a:p>
            <a:r>
              <a:rPr lang="it-IT" sz="2600" dirty="0"/>
              <a:t>Crea un </a:t>
            </a:r>
            <a:r>
              <a:rPr lang="it-IT" sz="2600" dirty="0" err="1"/>
              <a:t>form</a:t>
            </a:r>
            <a:r>
              <a:rPr lang="it-IT" sz="2600" dirty="0"/>
              <a:t> per inserire i dati necessari per la creazione di un nuovo oggetto, utilizzando il tipo di input corretto (testuale, selezione singola o multipla).</a:t>
            </a:r>
            <a:endParaRPr lang="it-IT" sz="2600" b="1" dirty="0"/>
          </a:p>
          <a:p>
            <a:r>
              <a:rPr lang="it-IT" sz="2600" dirty="0"/>
              <a:t>NB non preoccuparti di definire l'attributo action del </a:t>
            </a:r>
            <a:r>
              <a:rPr lang="it-IT" sz="2600" dirty="0" err="1"/>
              <a:t>form</a:t>
            </a:r>
            <a:r>
              <a:rPr lang="it-IT" sz="2600" dirty="0"/>
              <a:t>, lo vedremo meglio quando studieremo la parte sui server </a:t>
            </a:r>
            <a:endParaRPr lang="it-IT" sz="26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0671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5.1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196" y="1988840"/>
            <a:ext cx="10485040" cy="4392488"/>
          </a:xfrm>
        </p:spPr>
        <p:txBody>
          <a:bodyPr>
            <a:noAutofit/>
          </a:bodyPr>
          <a:lstStyle/>
          <a:p>
            <a:r>
              <a:rPr lang="it-IT" sz="2200" dirty="0"/>
              <a:t>Su Eclipse, crea un nuovo </a:t>
            </a:r>
            <a:r>
              <a:rPr lang="it-IT" sz="2200" b="1" dirty="0" err="1"/>
              <a:t>Static</a:t>
            </a:r>
            <a:r>
              <a:rPr lang="it-IT" sz="2200" b="1" dirty="0"/>
              <a:t> Web Project </a:t>
            </a:r>
          </a:p>
          <a:p>
            <a:r>
              <a:rPr lang="it-IT" sz="2200" dirty="0"/>
              <a:t>Copia nella cartella </a:t>
            </a:r>
            <a:r>
              <a:rPr lang="it-IT" sz="2200" b="1" dirty="0" err="1"/>
              <a:t>WebContent</a:t>
            </a:r>
            <a:r>
              <a:rPr lang="it-IT" sz="2200" dirty="0"/>
              <a:t> i file creati durante gli esercizi precedenti:</a:t>
            </a:r>
          </a:p>
          <a:p>
            <a:pPr lvl="1"/>
            <a:r>
              <a:rPr lang="it-IT" dirty="0"/>
              <a:t>2.4 (nel mio caso main_2_4.html)</a:t>
            </a:r>
          </a:p>
          <a:p>
            <a:pPr lvl="1"/>
            <a:r>
              <a:rPr lang="it-IT" dirty="0"/>
              <a:t>3 (recensioni_tabella.html)</a:t>
            </a:r>
          </a:p>
          <a:p>
            <a:pPr lvl="1"/>
            <a:r>
              <a:rPr lang="it-IT" dirty="0">
                <a:effectLst/>
              </a:rPr>
              <a:t>4 (login.html e aggiungi_recensione.html)</a:t>
            </a:r>
          </a:p>
          <a:p>
            <a:endParaRPr lang="it-IT" dirty="0"/>
          </a:p>
          <a:p>
            <a:r>
              <a:rPr lang="it-IT" dirty="0"/>
              <a:t>NB ricordati di copiare anche la cartella images</a:t>
            </a:r>
          </a:p>
        </p:txBody>
      </p:sp>
    </p:spTree>
    <p:extLst>
      <p:ext uri="{BB962C8B-B14F-4D97-AF65-F5344CB8AC3E}">
        <p14:creationId xmlns:p14="http://schemas.microsoft.com/office/powerpoint/2010/main" val="3425973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5.2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196" y="1988840"/>
            <a:ext cx="10485040" cy="4392488"/>
          </a:xfrm>
        </p:spPr>
        <p:txBody>
          <a:bodyPr>
            <a:noAutofit/>
          </a:bodyPr>
          <a:lstStyle/>
          <a:p>
            <a:r>
              <a:rPr lang="it-IT" sz="2200" dirty="0"/>
              <a:t>Dividi il body della pagina main.html in sezioni, utilizzando il tag </a:t>
            </a:r>
            <a:r>
              <a:rPr lang="it-IT" sz="2200" b="1" dirty="0"/>
              <a:t>div </a:t>
            </a:r>
            <a:r>
              <a:rPr lang="it-IT" sz="2200" dirty="0"/>
              <a:t>e/o i tag </a:t>
            </a:r>
            <a:r>
              <a:rPr lang="it-IT" sz="2200" b="1" dirty="0"/>
              <a:t>semantici</a:t>
            </a:r>
          </a:p>
          <a:p>
            <a:pPr lvl="1" fontAlgn="base"/>
            <a:r>
              <a:rPr lang="it-IT" dirty="0"/>
              <a:t>Una sezione che contenga il contenuto corrente della pagina, con id=</a:t>
            </a:r>
            <a:r>
              <a:rPr lang="it-IT" b="1" dirty="0" err="1"/>
              <a:t>content-main</a:t>
            </a:r>
            <a:endParaRPr lang="it-IT" b="1" dirty="0"/>
          </a:p>
          <a:p>
            <a:pPr lvl="1" fontAlgn="base"/>
            <a:r>
              <a:rPr lang="it-IT" dirty="0"/>
              <a:t>Una sezione che contenga l'</a:t>
            </a:r>
            <a:r>
              <a:rPr lang="it-IT" dirty="0" err="1"/>
              <a:t>header</a:t>
            </a:r>
            <a:r>
              <a:rPr lang="it-IT" dirty="0"/>
              <a:t> della pagina, con id </a:t>
            </a:r>
            <a:r>
              <a:rPr lang="it-IT" b="1" dirty="0" err="1"/>
              <a:t>content-header</a:t>
            </a:r>
            <a:r>
              <a:rPr lang="it-IT" b="1" dirty="0"/>
              <a:t>, </a:t>
            </a:r>
            <a:r>
              <a:rPr lang="it-IT" dirty="0"/>
              <a:t>all'interno del body</a:t>
            </a:r>
            <a:r>
              <a:rPr lang="it-IT" b="1" dirty="0"/>
              <a:t>. </a:t>
            </a:r>
            <a:r>
              <a:rPr lang="it-IT" dirty="0"/>
              <a:t>All’interno di questa sezione  inserisci i link alle pagine che abbiamo creato in precedenza.</a:t>
            </a:r>
            <a:endParaRPr lang="it-IT" b="1" dirty="0"/>
          </a:p>
          <a:p>
            <a:pPr lvl="1" fontAlgn="base"/>
            <a:r>
              <a:rPr lang="it-IT" dirty="0"/>
              <a:t>Un’altra sezione per il menu di navigazione, con id </a:t>
            </a:r>
            <a:r>
              <a:rPr lang="it-IT" b="1" dirty="0" err="1"/>
              <a:t>content-sidebar</a:t>
            </a:r>
            <a:r>
              <a:rPr lang="it-IT" b="1" dirty="0"/>
              <a:t>, </a:t>
            </a:r>
            <a:r>
              <a:rPr lang="it-IT" dirty="0"/>
              <a:t>all’interno del body. </a:t>
            </a:r>
          </a:p>
          <a:p>
            <a:pPr lvl="1"/>
            <a:r>
              <a:rPr lang="it-IT" dirty="0"/>
              <a:t>Una sezione </a:t>
            </a:r>
            <a:r>
              <a:rPr lang="it-IT" b="1" dirty="0" err="1"/>
              <a:t>content-footer</a:t>
            </a:r>
            <a:r>
              <a:rPr lang="it-IT" dirty="0"/>
              <a:t> all'interno del body ,contente informazioni sull'autore della pagina l'ultima modifica</a:t>
            </a:r>
            <a:endParaRPr lang="it-I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42085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Esercizio</a:t>
            </a:r>
            <a:r>
              <a:rPr lang="en-US" dirty="0"/>
              <a:t> 5.3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183ED0-5826-4966-AFDD-2441C5D4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196" y="1988840"/>
            <a:ext cx="10485040" cy="4392488"/>
          </a:xfrm>
        </p:spPr>
        <p:txBody>
          <a:bodyPr>
            <a:noAutofit/>
          </a:bodyPr>
          <a:lstStyle/>
          <a:p>
            <a:r>
              <a:rPr lang="it-IT" sz="2200" dirty="0"/>
              <a:t>Dividi il body delle altre pagine in sezioni, utilizzando il tag </a:t>
            </a:r>
            <a:r>
              <a:rPr lang="it-IT" sz="2200" b="1" dirty="0"/>
              <a:t>div </a:t>
            </a:r>
            <a:r>
              <a:rPr lang="it-IT" sz="2200" dirty="0"/>
              <a:t>e/o i tag </a:t>
            </a:r>
            <a:r>
              <a:rPr lang="it-IT" sz="2200" b="1" dirty="0"/>
              <a:t>semantici</a:t>
            </a:r>
          </a:p>
          <a:p>
            <a:pPr lvl="1" fontAlgn="base"/>
            <a:r>
              <a:rPr lang="it-IT" dirty="0"/>
              <a:t>Una sezione che contenga il contenuto corrente della pagina, con id=</a:t>
            </a:r>
            <a:r>
              <a:rPr lang="it-IT" b="1" dirty="0" err="1"/>
              <a:t>content-main</a:t>
            </a:r>
            <a:endParaRPr lang="it-IT" b="1" dirty="0"/>
          </a:p>
          <a:p>
            <a:pPr lvl="1" fontAlgn="base"/>
            <a:r>
              <a:rPr lang="it-IT" dirty="0"/>
              <a:t>Una sezione che contenga l'</a:t>
            </a:r>
            <a:r>
              <a:rPr lang="it-IT" dirty="0" err="1"/>
              <a:t>header</a:t>
            </a:r>
            <a:r>
              <a:rPr lang="it-IT" dirty="0"/>
              <a:t> della pagina, con id </a:t>
            </a:r>
            <a:r>
              <a:rPr lang="it-IT" b="1" dirty="0" err="1"/>
              <a:t>content-header</a:t>
            </a:r>
            <a:r>
              <a:rPr lang="it-IT" b="1" dirty="0"/>
              <a:t>, </a:t>
            </a:r>
            <a:r>
              <a:rPr lang="it-IT" dirty="0"/>
              <a:t>all'interno di </a:t>
            </a:r>
            <a:r>
              <a:rPr lang="it-IT" b="1" dirty="0" err="1"/>
              <a:t>content-main</a:t>
            </a:r>
            <a:r>
              <a:rPr lang="it-IT" b="1" dirty="0"/>
              <a:t>. </a:t>
            </a:r>
            <a:r>
              <a:rPr lang="it-IT" dirty="0"/>
              <a:t>All’interno di questa sezione inserisci i link alle pagine che abbiamo creato in precedenza.</a:t>
            </a:r>
            <a:endParaRPr lang="it-IT" b="1" dirty="0"/>
          </a:p>
          <a:p>
            <a:pPr lvl="1" fontAlgn="base"/>
            <a:r>
              <a:rPr lang="it-IT" dirty="0"/>
              <a:t>Un’altra sezione per il menu di navigazione, con id </a:t>
            </a:r>
            <a:r>
              <a:rPr lang="it-IT" b="1" dirty="0" err="1"/>
              <a:t>content-sidebar</a:t>
            </a:r>
            <a:r>
              <a:rPr lang="it-IT" b="1" dirty="0"/>
              <a:t>, </a:t>
            </a:r>
            <a:r>
              <a:rPr lang="it-IT" dirty="0"/>
              <a:t>fuori dall’</a:t>
            </a:r>
            <a:r>
              <a:rPr lang="it-IT" dirty="0" err="1"/>
              <a:t>header</a:t>
            </a:r>
            <a:r>
              <a:rPr lang="it-IT" dirty="0"/>
              <a:t>. </a:t>
            </a:r>
          </a:p>
          <a:p>
            <a:pPr lvl="1"/>
            <a:r>
              <a:rPr lang="it-IT" dirty="0"/>
              <a:t>Una sezione </a:t>
            </a:r>
            <a:r>
              <a:rPr lang="it-IT" b="1" dirty="0" err="1"/>
              <a:t>content-footer</a:t>
            </a:r>
            <a:r>
              <a:rPr lang="it-IT" dirty="0"/>
              <a:t> all'interno di </a:t>
            </a:r>
            <a:r>
              <a:rPr lang="it-IT" b="1" dirty="0" err="1"/>
              <a:t>content-main</a:t>
            </a:r>
            <a:r>
              <a:rPr lang="it-IT" dirty="0"/>
              <a:t> contente informazioni sull'autore della pagina l'ultima modifica</a:t>
            </a:r>
            <a:endParaRPr lang="it-I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7081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Tags – </a:t>
            </a:r>
            <a:r>
              <a:rPr lang="en-GB" sz="3500" err="1"/>
              <a:t>Provenienti</a:t>
            </a:r>
            <a:r>
              <a:rPr lang="en-GB" sz="3500"/>
              <a:t> da </a:t>
            </a:r>
            <a:r>
              <a:rPr lang="en-GB" sz="3500" err="1"/>
              <a:t>altri</a:t>
            </a:r>
            <a:r>
              <a:rPr lang="en-GB" sz="3500"/>
              <a:t> Namespace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988840"/>
            <a:ext cx="7843982" cy="4319383"/>
          </a:xfrm>
        </p:spPr>
        <p:txBody>
          <a:bodyPr>
            <a:normAutofit/>
          </a:bodyPr>
          <a:lstStyle/>
          <a:p>
            <a:r>
              <a:rPr lang="it-IT" sz="2600" dirty="0"/>
              <a:t>Descrivono dei servizi esterni, come SVG</a:t>
            </a:r>
            <a:r>
              <a:rPr lang="it-IT" sz="2600"/>
              <a:t>, MathML o altri</a:t>
            </a:r>
            <a:br>
              <a:rPr lang="it-IT" sz="2600" dirty="0"/>
            </a:br>
            <a:endParaRPr lang="it-IT" sz="2600" dirty="0"/>
          </a:p>
          <a:p>
            <a:r>
              <a:rPr lang="it-IT" sz="2600" dirty="0"/>
              <a:t>Questi elementi utilizzano dei tag ‘</a:t>
            </a:r>
            <a:r>
              <a:rPr lang="it-IT" sz="2600" dirty="0" err="1"/>
              <a:t>autochiudenti</a:t>
            </a:r>
            <a:r>
              <a:rPr lang="it-IT" sz="2600" dirty="0"/>
              <a:t>’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43E3DB-03CB-4C19-A060-0D4988888DBB}"/>
              </a:ext>
            </a:extLst>
          </p:cNvPr>
          <p:cNvGrpSpPr/>
          <p:nvPr/>
        </p:nvGrpSpPr>
        <p:grpSpPr>
          <a:xfrm>
            <a:off x="4023557" y="4686301"/>
            <a:ext cx="4144886" cy="1236560"/>
            <a:chOff x="1559496" y="4293096"/>
            <a:chExt cx="4144886" cy="123656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C4AC785-8380-4FE7-B597-F196AB3D1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49"/>
            <a:stretch/>
          </p:blipFill>
          <p:spPr>
            <a:xfrm>
              <a:off x="1559496" y="4725144"/>
              <a:ext cx="3876675" cy="8045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278C74-9164-4CCD-A144-7C2B3EDB83BC}"/>
                </a:ext>
              </a:extLst>
            </p:cNvPr>
            <p:cNvSpPr txBox="1"/>
            <p:nvPr/>
          </p:nvSpPr>
          <p:spPr>
            <a:xfrm>
              <a:off x="1632625" y="4293096"/>
              <a:ext cx="2015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Tag </a:t>
              </a:r>
              <a:r>
                <a:rPr lang="en-GB" sz="2800" dirty="0" err="1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apertura</a:t>
              </a:r>
              <a:endParaRPr lang="en-GB" sz="2800" dirty="0">
                <a:solidFill>
                  <a:srgbClr val="FF0000"/>
                </a:solidFill>
                <a:latin typeface="Titillium Web" pitchFamily="2" charset="77"/>
                <a:cs typeface="Abe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B2E874-62AF-4E7D-8104-C3038857F058}"/>
                </a:ext>
              </a:extLst>
            </p:cNvPr>
            <p:cNvSpPr txBox="1"/>
            <p:nvPr/>
          </p:nvSpPr>
          <p:spPr>
            <a:xfrm>
              <a:off x="3719736" y="4293096"/>
              <a:ext cx="198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Tag </a:t>
              </a:r>
              <a:r>
                <a:rPr lang="en-GB" sz="2800" dirty="0" err="1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chiusura</a:t>
              </a:r>
              <a:endParaRPr lang="en-GB" sz="2800" dirty="0">
                <a:solidFill>
                  <a:srgbClr val="FF0000"/>
                </a:solidFill>
                <a:latin typeface="Titillium Web" pitchFamily="2" charset="77"/>
                <a:cs typeface="A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1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Tag ed </a:t>
            </a:r>
            <a:r>
              <a:rPr lang="en-GB" err="1"/>
              <a:t>Elemento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2002795"/>
            <a:ext cx="8319858" cy="28090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200" dirty="0" err="1"/>
              <a:t>Spesso</a:t>
            </a:r>
            <a:r>
              <a:rPr lang="en-GB" sz="2200" dirty="0"/>
              <a:t> Tag ed </a:t>
            </a:r>
            <a:r>
              <a:rPr lang="en-GB" sz="2200" dirty="0" err="1"/>
              <a:t>Elemento</a:t>
            </a:r>
            <a:r>
              <a:rPr lang="en-GB" sz="2200" dirty="0"/>
              <a:t> </a:t>
            </a:r>
            <a:r>
              <a:rPr lang="en-GB" sz="2200" dirty="0" err="1"/>
              <a:t>vengono</a:t>
            </a:r>
            <a:r>
              <a:rPr lang="en-GB" sz="2200" dirty="0"/>
              <a:t> </a:t>
            </a:r>
            <a:r>
              <a:rPr lang="en-GB" sz="2200" dirty="0" err="1"/>
              <a:t>usati</a:t>
            </a:r>
            <a:r>
              <a:rPr lang="en-GB" sz="2200" dirty="0"/>
              <a:t> come </a:t>
            </a:r>
            <a:r>
              <a:rPr lang="en-GB" sz="2200" dirty="0" err="1"/>
              <a:t>sinonimi</a:t>
            </a:r>
            <a:endParaRPr lang="en-GB" sz="2200" dirty="0"/>
          </a:p>
          <a:p>
            <a:pPr>
              <a:lnSpc>
                <a:spcPct val="120000"/>
              </a:lnSpc>
            </a:pPr>
            <a:r>
              <a:rPr lang="en-GB" sz="2200" b="1" dirty="0"/>
              <a:t>Tag </a:t>
            </a:r>
            <a:r>
              <a:rPr lang="en-GB" sz="2200" dirty="0" err="1"/>
              <a:t>indica</a:t>
            </a:r>
            <a:r>
              <a:rPr lang="en-GB" sz="2200" dirty="0"/>
              <a:t> </a:t>
            </a:r>
            <a:r>
              <a:rPr lang="en-GB" sz="2200" dirty="0" err="1"/>
              <a:t>ciò</a:t>
            </a:r>
            <a:r>
              <a:rPr lang="en-GB" sz="2200" dirty="0"/>
              <a:t> </a:t>
            </a:r>
            <a:r>
              <a:rPr lang="en-GB" sz="2200" dirty="0" err="1"/>
              <a:t>che</a:t>
            </a:r>
            <a:r>
              <a:rPr lang="en-GB" sz="2200" dirty="0"/>
              <a:t> è </a:t>
            </a:r>
            <a:r>
              <a:rPr lang="en-GB" sz="2200" dirty="0" err="1"/>
              <a:t>compreso</a:t>
            </a:r>
            <a:r>
              <a:rPr lang="en-GB" sz="2200" dirty="0"/>
              <a:t> </a:t>
            </a:r>
            <a:r>
              <a:rPr lang="en-GB" sz="2200" dirty="0" err="1"/>
              <a:t>fra</a:t>
            </a:r>
            <a:r>
              <a:rPr lang="en-GB" sz="2200" dirty="0"/>
              <a:t> le </a:t>
            </a:r>
            <a:r>
              <a:rPr lang="en-GB" sz="2200" dirty="0" err="1"/>
              <a:t>parentesi</a:t>
            </a:r>
            <a:r>
              <a:rPr lang="en-GB" sz="2200" dirty="0"/>
              <a:t> </a:t>
            </a:r>
            <a:r>
              <a:rPr lang="en-GB" sz="2200" dirty="0" err="1"/>
              <a:t>angolari</a:t>
            </a:r>
            <a:r>
              <a:rPr lang="en-GB" sz="2200" dirty="0"/>
              <a:t>, </a:t>
            </a:r>
            <a:r>
              <a:rPr lang="en-GB" sz="2200" dirty="0" err="1"/>
              <a:t>esempio</a:t>
            </a:r>
            <a:r>
              <a:rPr lang="en-GB" sz="2200" dirty="0"/>
              <a:t> </a:t>
            </a:r>
            <a:r>
              <a:rPr lang="en-GB" sz="2200" b="1" dirty="0"/>
              <a:t>&lt;p&gt;</a:t>
            </a:r>
          </a:p>
          <a:p>
            <a:pPr>
              <a:lnSpc>
                <a:spcPct val="120000"/>
              </a:lnSpc>
            </a:pPr>
            <a:r>
              <a:rPr lang="en-GB" sz="2200" b="1" dirty="0" err="1"/>
              <a:t>L’Elemento</a:t>
            </a:r>
            <a:r>
              <a:rPr lang="en-GB" sz="2200" dirty="0"/>
              <a:t> è </a:t>
            </a:r>
            <a:r>
              <a:rPr lang="en-GB" sz="2200" dirty="0" err="1"/>
              <a:t>tutto</a:t>
            </a:r>
            <a:r>
              <a:rPr lang="en-GB" sz="2200" dirty="0"/>
              <a:t> </a:t>
            </a:r>
            <a:r>
              <a:rPr lang="en-GB" sz="2200" dirty="0" err="1"/>
              <a:t>ciò</a:t>
            </a:r>
            <a:r>
              <a:rPr lang="en-GB" sz="2200" dirty="0"/>
              <a:t> </a:t>
            </a:r>
            <a:r>
              <a:rPr lang="en-GB" sz="2200" dirty="0" err="1"/>
              <a:t>che</a:t>
            </a:r>
            <a:r>
              <a:rPr lang="en-GB" sz="2200" dirty="0"/>
              <a:t> è </a:t>
            </a:r>
            <a:r>
              <a:rPr lang="en-GB" sz="2200" dirty="0" err="1"/>
              <a:t>contenuto</a:t>
            </a:r>
            <a:r>
              <a:rPr lang="en-GB" sz="2200" dirty="0"/>
              <a:t> </a:t>
            </a:r>
            <a:r>
              <a:rPr lang="en-GB" sz="2200" dirty="0" err="1"/>
              <a:t>fra</a:t>
            </a:r>
            <a:r>
              <a:rPr lang="en-GB" sz="2200" dirty="0"/>
              <a:t> </a:t>
            </a:r>
            <a:r>
              <a:rPr lang="en-GB" sz="2200" dirty="0" err="1"/>
              <a:t>il</a:t>
            </a:r>
            <a:r>
              <a:rPr lang="en-GB" sz="2200" dirty="0"/>
              <a:t> tag di </a:t>
            </a:r>
            <a:r>
              <a:rPr lang="en-GB" sz="2200" dirty="0" err="1"/>
              <a:t>apertura</a:t>
            </a:r>
            <a:r>
              <a:rPr lang="en-GB" sz="2200" dirty="0"/>
              <a:t> e </a:t>
            </a:r>
            <a:r>
              <a:rPr lang="en-GB" sz="2200" dirty="0" err="1"/>
              <a:t>quello</a:t>
            </a:r>
            <a:r>
              <a:rPr lang="en-GB" sz="2200" dirty="0"/>
              <a:t> di </a:t>
            </a:r>
            <a:r>
              <a:rPr lang="en-GB" sz="2200" dirty="0" err="1"/>
              <a:t>chiusura</a:t>
            </a:r>
            <a:endParaRPr lang="en-GB" sz="2200" dirty="0"/>
          </a:p>
          <a:p>
            <a:pPr>
              <a:lnSpc>
                <a:spcPct val="120000"/>
              </a:lnSpc>
            </a:pPr>
            <a:r>
              <a:rPr lang="en-GB" sz="2200" dirty="0" err="1"/>
              <a:t>Gli</a:t>
            </a:r>
            <a:r>
              <a:rPr lang="en-GB" sz="2200" dirty="0"/>
              <a:t> </a:t>
            </a:r>
            <a:r>
              <a:rPr lang="en-GB" sz="2200" dirty="0" err="1"/>
              <a:t>elementi</a:t>
            </a:r>
            <a:r>
              <a:rPr lang="en-GB" sz="2200" dirty="0"/>
              <a:t> </a:t>
            </a:r>
            <a:r>
              <a:rPr lang="en-GB" sz="2200" dirty="0" err="1"/>
              <a:t>possono</a:t>
            </a:r>
            <a:r>
              <a:rPr lang="en-GB" sz="2200" dirty="0"/>
              <a:t> </a:t>
            </a:r>
            <a:r>
              <a:rPr lang="en-GB" sz="2200" dirty="0" err="1"/>
              <a:t>essere</a:t>
            </a:r>
            <a:r>
              <a:rPr lang="en-GB" sz="2200" dirty="0"/>
              <a:t> </a:t>
            </a:r>
            <a:r>
              <a:rPr lang="en-GB" sz="2200" dirty="0" err="1"/>
              <a:t>nidificati</a:t>
            </a:r>
            <a:r>
              <a:rPr lang="en-GB" sz="2200" dirty="0"/>
              <a:t> </a:t>
            </a:r>
            <a:r>
              <a:rPr lang="en-GB" sz="2200" dirty="0" err="1"/>
              <a:t>mentre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tag no.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4248C-5283-4FFD-B422-B165D54BE1C2}"/>
              </a:ext>
            </a:extLst>
          </p:cNvPr>
          <p:cNvGrpSpPr/>
          <p:nvPr/>
        </p:nvGrpSpPr>
        <p:grpSpPr>
          <a:xfrm>
            <a:off x="3545213" y="5066020"/>
            <a:ext cx="5101575" cy="1645594"/>
            <a:chOff x="3545213" y="5066020"/>
            <a:chExt cx="5101575" cy="1645594"/>
          </a:xfrm>
        </p:grpSpPr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4077251" y="5600878"/>
              <a:ext cx="4429125" cy="1068482"/>
            </a:xfrm>
            <a:custGeom>
              <a:avLst/>
              <a:gdLst>
                <a:gd name="G0" fmla="*/ 12302 1 2"/>
                <a:gd name="G1" fmla="*/ 1606 1 2"/>
                <a:gd name="G2" fmla="+- 1606 0 0"/>
                <a:gd name="G3" fmla="+- 12302 0 0"/>
                <a:gd name="T0" fmla="*/ 0 w 12302"/>
                <a:gd name="T1" fmla="*/ 0 h 2958"/>
                <a:gd name="T2" fmla="*/ G3 w 12302"/>
                <a:gd name="T3" fmla="*/ G2 h 2958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T0" t="T1" r="T2" b="T3"/>
              <a:pathLst>
                <a:path w="12302" h="2958">
                  <a:moveTo>
                    <a:pt x="0" y="0"/>
                  </a:moveTo>
                  <a:lnTo>
                    <a:pt x="12302" y="0"/>
                  </a:lnTo>
                  <a:lnTo>
                    <a:pt x="12302" y="1606"/>
                  </a:lnTo>
                  <a:lnTo>
                    <a:pt x="0" y="1606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/>
            <a:p>
              <a: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</a:pPr>
              <a:r>
                <a:rPr lang="it-IT" sz="3200" dirty="0">
                  <a:solidFill>
                    <a:srgbClr val="204987"/>
                  </a:solidFill>
                  <a:latin typeface="Courier" charset="0"/>
                  <a:ea typeface="Courier" charset="0"/>
                  <a:cs typeface="Courier" charset="0"/>
                </a:rPr>
                <a:t>&lt;h1&gt;</a:t>
              </a:r>
              <a:r>
                <a:rPr lang="it-IT" sz="3200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Titolo 1</a:t>
              </a:r>
              <a:r>
                <a:rPr lang="it-IT" sz="3200" dirty="0">
                  <a:solidFill>
                    <a:srgbClr val="204987"/>
                  </a:solidFill>
                  <a:latin typeface="Courier" charset="0"/>
                  <a:ea typeface="Courier" charset="0"/>
                  <a:cs typeface="Courier" charset="0"/>
                </a:rPr>
                <a:t>&lt;/h1&gt;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07663" y="5066020"/>
              <a:ext cx="15756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err="1">
                  <a:solidFill>
                    <a:schemeClr val="accent6"/>
                  </a:solidFill>
                  <a:latin typeface="Titillium Web" pitchFamily="2" charset="77"/>
                  <a:cs typeface="Abel"/>
                </a:rPr>
                <a:t>Elemento</a:t>
              </a:r>
              <a:endParaRPr lang="en-GB" sz="3200" dirty="0">
                <a:solidFill>
                  <a:schemeClr val="accent6"/>
                </a:solidFill>
                <a:latin typeface="Titillium Web" pitchFamily="2" charset="77"/>
                <a:cs typeface="Abe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45213" y="6165304"/>
              <a:ext cx="20151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Tag </a:t>
              </a:r>
              <a:r>
                <a:rPr lang="en-GB" sz="2800" dirty="0" err="1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apertura</a:t>
              </a:r>
              <a:endParaRPr lang="en-GB" sz="2800" dirty="0">
                <a:solidFill>
                  <a:srgbClr val="FF0000"/>
                </a:solidFill>
                <a:latin typeface="Titillium Web" pitchFamily="2" charset="77"/>
                <a:cs typeface="Abe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2142" y="6188394"/>
              <a:ext cx="1984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Tag </a:t>
              </a:r>
              <a:r>
                <a:rPr lang="en-GB" sz="2800" dirty="0" err="1">
                  <a:solidFill>
                    <a:srgbClr val="FF0000"/>
                  </a:solidFill>
                  <a:latin typeface="Titillium Web" pitchFamily="2" charset="77"/>
                  <a:cs typeface="Abel"/>
                </a:rPr>
                <a:t>chiusura</a:t>
              </a:r>
              <a:endParaRPr lang="en-GB" sz="2800" dirty="0">
                <a:solidFill>
                  <a:srgbClr val="FF0000"/>
                </a:solidFill>
                <a:latin typeface="Titillium Web" pitchFamily="2" charset="77"/>
                <a:cs typeface="Abel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66A4C9-0E64-4D93-9128-FF43EDA21529}"/>
                </a:ext>
              </a:extLst>
            </p:cNvPr>
            <p:cNvCxnSpPr>
              <a:cxnSpLocks/>
            </p:cNvCxnSpPr>
            <p:nvPr/>
          </p:nvCxnSpPr>
          <p:spPr>
            <a:xfrm>
              <a:off x="4077251" y="6165304"/>
              <a:ext cx="10106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9DAC12-D4E9-45A5-BBF9-F848EC8C5C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8128" y="6165304"/>
              <a:ext cx="10106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C5A0DA-1BAA-426E-BF68-E52A8B9E938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251" y="5589240"/>
              <a:ext cx="425099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202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8904</TotalTime>
  <Words>3153</Words>
  <Application>Microsoft Office PowerPoint</Application>
  <PresentationFormat>Widescreen</PresentationFormat>
  <Paragraphs>680</Paragraphs>
  <Slides>76</Slides>
  <Notes>51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76</vt:i4>
      </vt:variant>
    </vt:vector>
  </HeadingPairs>
  <TitlesOfParts>
    <vt:vector size="85" baseType="lpstr">
      <vt:lpstr>Arial</vt:lpstr>
      <vt:lpstr>Calibri</vt:lpstr>
      <vt:lpstr>Consolas</vt:lpstr>
      <vt:lpstr>Courier</vt:lpstr>
      <vt:lpstr>Franklin Gothic Book</vt:lpstr>
      <vt:lpstr>Montserrat</vt:lpstr>
      <vt:lpstr>Segoe UI</vt:lpstr>
      <vt:lpstr>Titillium Web</vt:lpstr>
      <vt:lpstr>Crop</vt:lpstr>
      <vt:lpstr>HyperText Markup Language</vt:lpstr>
      <vt:lpstr>Che cos’è l’HTML</vt:lpstr>
      <vt:lpstr>Come utilizzare l’HTML</vt:lpstr>
      <vt:lpstr>Esempio</vt:lpstr>
      <vt:lpstr>Tags</vt:lpstr>
      <vt:lpstr>Tags - Normali</vt:lpstr>
      <vt:lpstr>Tags - Vuoti</vt:lpstr>
      <vt:lpstr>Tags – Provenienti da altri Namespace</vt:lpstr>
      <vt:lpstr>Tag ed Elemento</vt:lpstr>
      <vt:lpstr>Tag - Attributi</vt:lpstr>
      <vt:lpstr>Versioni HTML</vt:lpstr>
      <vt:lpstr>Com’è strutturata una pagina HTML</vt:lpstr>
      <vt:lpstr>Rappresentazione ad Albero DOM</vt:lpstr>
      <vt:lpstr>DOCTYPE</vt:lpstr>
      <vt:lpstr>DOCTYPE - Struttura</vt:lpstr>
      <vt:lpstr>DOCTYPE - Tipologie</vt:lpstr>
      <vt:lpstr>Percorsi Assoluti e Relativi</vt:lpstr>
      <vt:lpstr>Percorsi Assoluti e Relativi</vt:lpstr>
      <vt:lpstr>Commenti</vt:lpstr>
      <vt:lpstr>HEAD</vt:lpstr>
      <vt:lpstr>HEAD - Title</vt:lpstr>
      <vt:lpstr>HEAD - Base</vt:lpstr>
      <vt:lpstr>HEAD - Link</vt:lpstr>
      <vt:lpstr>HEAD - Style</vt:lpstr>
      <vt:lpstr>HEAD – Script</vt:lpstr>
      <vt:lpstr>HEAD - Meta</vt:lpstr>
      <vt:lpstr>HEAD – Meta 2</vt:lpstr>
      <vt:lpstr>HEAD - Esempio</vt:lpstr>
      <vt:lpstr>BODY</vt:lpstr>
      <vt:lpstr>Caratteri Speciali e Accentati</vt:lpstr>
      <vt:lpstr>BODY - Heading</vt:lpstr>
      <vt:lpstr>BODY – Heading Esempio</vt:lpstr>
      <vt:lpstr>BODY - Paragrafi</vt:lpstr>
      <vt:lpstr>BODY – Paragrafi Esempio</vt:lpstr>
      <vt:lpstr>BODY - Formatting Tags</vt:lpstr>
      <vt:lpstr>BODY - Formatting Tags Esempio</vt:lpstr>
      <vt:lpstr>BODY - Link</vt:lpstr>
      <vt:lpstr>BODY – Link Interni</vt:lpstr>
      <vt:lpstr>BODY – Link Esempio</vt:lpstr>
      <vt:lpstr>BODY - Immagini</vt:lpstr>
      <vt:lpstr>BODY – Immagini Esempio</vt:lpstr>
      <vt:lpstr>BODY - Tabelle</vt:lpstr>
      <vt:lpstr>BODY – Tabelle Esempio</vt:lpstr>
      <vt:lpstr>BODY - Liste</vt:lpstr>
      <vt:lpstr>BODY – Liste Esempio</vt:lpstr>
      <vt:lpstr>BODY - Form</vt:lpstr>
      <vt:lpstr>FORM - Input</vt:lpstr>
      <vt:lpstr>FORM - Input Testuale</vt:lpstr>
      <vt:lpstr>FORM – Input Testuale</vt:lpstr>
      <vt:lpstr>FORM – Label</vt:lpstr>
      <vt:lpstr>FORM – Input Testuale Esempio </vt:lpstr>
      <vt:lpstr>FORM – Selezione Valori Singoli </vt:lpstr>
      <vt:lpstr>FORM – Selezione Valori Singoli Esempio</vt:lpstr>
      <vt:lpstr>FORM - Selezione Multipla</vt:lpstr>
      <vt:lpstr>FORM – Selezione Multipla Esempio</vt:lpstr>
      <vt:lpstr>FORM - Pulsanti</vt:lpstr>
      <vt:lpstr>FORM – Pulsanti Esempio</vt:lpstr>
      <vt:lpstr>Sezioni</vt:lpstr>
      <vt:lpstr>Sezioni Esempio</vt:lpstr>
      <vt:lpstr>SEZIONI - HTML5</vt:lpstr>
      <vt:lpstr>SEZIONI – HTML5 Esempio</vt:lpstr>
      <vt:lpstr>Sezioni HTML 5</vt:lpstr>
      <vt:lpstr>Video e Audio</vt:lpstr>
      <vt:lpstr>Canvas</vt:lpstr>
      <vt:lpstr>Drag &amp; Drop</vt:lpstr>
      <vt:lpstr>HTML - ESERCIZI</vt:lpstr>
      <vt:lpstr>Esercizio 1</vt:lpstr>
      <vt:lpstr>Esercizio 2.1</vt:lpstr>
      <vt:lpstr>Esercizio 2.2</vt:lpstr>
      <vt:lpstr>Esercizio 2.3</vt:lpstr>
      <vt:lpstr>Esercizio 2.4</vt:lpstr>
      <vt:lpstr>Esercizio 3</vt:lpstr>
      <vt:lpstr>Esercizio 4</vt:lpstr>
      <vt:lpstr>Esercizio 5.1</vt:lpstr>
      <vt:lpstr>Esercizio 5.2</vt:lpstr>
      <vt:lpstr>Esercizio 5.3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Carcangiu</dc:creator>
  <cp:lastModifiedBy>Alessandro Carcangiu</cp:lastModifiedBy>
  <cp:revision>674</cp:revision>
  <dcterms:created xsi:type="dcterms:W3CDTF">2016-04-14T17:55:40Z</dcterms:created>
  <dcterms:modified xsi:type="dcterms:W3CDTF">2020-03-21T14:44:07Z</dcterms:modified>
</cp:coreProperties>
</file>